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3"/>
  </p:notesMasterIdLst>
  <p:sldIdLst>
    <p:sldId id="266" r:id="rId5"/>
    <p:sldId id="308" r:id="rId6"/>
    <p:sldId id="310" r:id="rId7"/>
    <p:sldId id="320" r:id="rId8"/>
    <p:sldId id="311" r:id="rId9"/>
    <p:sldId id="319" r:id="rId10"/>
    <p:sldId id="314" r:id="rId11"/>
    <p:sldId id="326" r:id="rId12"/>
    <p:sldId id="322" r:id="rId13"/>
    <p:sldId id="315" r:id="rId14"/>
    <p:sldId id="323" r:id="rId15"/>
    <p:sldId id="327" r:id="rId16"/>
    <p:sldId id="325" r:id="rId17"/>
    <p:sldId id="324" r:id="rId18"/>
    <p:sldId id="313" r:id="rId19"/>
    <p:sldId id="317" r:id="rId20"/>
    <p:sldId id="316" r:id="rId21"/>
    <p:sldId id="31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6F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0388" autoAdjust="0"/>
  </p:normalViewPr>
  <p:slideViewPr>
    <p:cSldViewPr snapToGrid="0">
      <p:cViewPr varScale="1">
        <p:scale>
          <a:sx n="80" d="100"/>
          <a:sy n="80" d="100"/>
        </p:scale>
        <p:origin x="173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A66772-F185-4D58-B8BB-E9370D7A7A2B}"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0FC4FFE-8987-4A26-B7F4-8A516F18ADAE}">
      <dgm:prSet/>
      <dgm:spPr/>
      <dgm:t>
        <a:bodyPr/>
        <a:lstStyle/>
        <a:p>
          <a:pPr>
            <a:lnSpc>
              <a:spcPct val="100000"/>
            </a:lnSpc>
            <a:defRPr cap="all"/>
          </a:pPr>
          <a:r>
            <a:rPr lang="en-US" dirty="0"/>
            <a:t>What is the flow state? </a:t>
          </a:r>
        </a:p>
      </dgm:t>
    </dgm:pt>
    <dgm:pt modelId="{CAD7EF86-FB23-41F6-BF42-040B36DEFDB1}" type="parTrans" cxnId="{C7AD8469-3C68-4AF9-AB82-79B0043AA120}">
      <dgm:prSet/>
      <dgm:spPr/>
      <dgm:t>
        <a:bodyPr/>
        <a:lstStyle/>
        <a:p>
          <a:endParaRPr lang="en-US"/>
        </a:p>
      </dgm:t>
    </dgm:pt>
    <dgm:pt modelId="{5B62599A-5C9B-48E7-896E-EA782AC60C8B}" type="sibTrans" cxnId="{C7AD8469-3C68-4AF9-AB82-79B0043AA120}">
      <dgm:prSet/>
      <dgm:spPr/>
      <dgm:t>
        <a:bodyPr/>
        <a:lstStyle/>
        <a:p>
          <a:endParaRPr lang="en-US"/>
        </a:p>
      </dgm:t>
    </dgm:pt>
    <dgm:pt modelId="{49225C73-1633-42F1-AB3B-7CB183E5F8B8}">
      <dgm:prSet/>
      <dgm:spPr/>
      <dgm:t>
        <a:bodyPr/>
        <a:lstStyle/>
        <a:p>
          <a:pPr>
            <a:lnSpc>
              <a:spcPct val="100000"/>
            </a:lnSpc>
            <a:defRPr cap="all"/>
          </a:pPr>
          <a:r>
            <a:rPr lang="en-US" dirty="0"/>
            <a:t>How does it relate to art making?</a:t>
          </a:r>
        </a:p>
      </dgm:t>
    </dgm:pt>
    <dgm:pt modelId="{1A0E2090-1D4F-438A-8766-B6030CE01ADD}" type="parTrans" cxnId="{A9154303-8225-4248-91DC-1B0156A35F07}">
      <dgm:prSet/>
      <dgm:spPr/>
      <dgm:t>
        <a:bodyPr/>
        <a:lstStyle/>
        <a:p>
          <a:endParaRPr lang="en-US"/>
        </a:p>
      </dgm:t>
    </dgm:pt>
    <dgm:pt modelId="{9646853A-8964-4519-A5B1-0B7D18B2983D}" type="sibTrans" cxnId="{A9154303-8225-4248-91DC-1B0156A35F07}">
      <dgm:prSet/>
      <dgm:spPr/>
      <dgm:t>
        <a:bodyPr/>
        <a:lstStyle/>
        <a:p>
          <a:endParaRPr lang="en-US"/>
        </a:p>
      </dgm:t>
    </dgm:pt>
    <dgm:pt modelId="{1C383F32-22E8-4F62-A3E0-BDC3D5F48992}">
      <dgm:prSet/>
      <dgm:spPr/>
      <dgm:t>
        <a:bodyPr/>
        <a:lstStyle/>
        <a:p>
          <a:pPr>
            <a:lnSpc>
              <a:spcPct val="100000"/>
            </a:lnSpc>
            <a:defRPr cap="all"/>
          </a:pPr>
          <a:r>
            <a:rPr lang="en-US" dirty="0"/>
            <a:t>Why might it promote wellbeing?</a:t>
          </a:r>
        </a:p>
      </dgm:t>
    </dgm:pt>
    <dgm:pt modelId="{A7920A2F-3244-4159-AF04-6A1D38B7B317}" type="parTrans" cxnId="{C4CCE57E-E871-46D6-BAD5-880252C95D22}">
      <dgm:prSet/>
      <dgm:spPr/>
      <dgm:t>
        <a:bodyPr/>
        <a:lstStyle/>
        <a:p>
          <a:endParaRPr lang="en-US"/>
        </a:p>
      </dgm:t>
    </dgm:pt>
    <dgm:pt modelId="{8500F72A-2C6D-4FDF-9C1D-CA691380EB0B}" type="sibTrans" cxnId="{C4CCE57E-E871-46D6-BAD5-880252C95D22}">
      <dgm:prSet/>
      <dgm:spPr/>
      <dgm:t>
        <a:bodyPr/>
        <a:lstStyle/>
        <a:p>
          <a:endParaRPr lang="en-US"/>
        </a:p>
      </dgm:t>
    </dgm:pt>
    <dgm:pt modelId="{B6056BFB-47D7-4C5F-BA11-2CB63C56A52D}" type="pres">
      <dgm:prSet presAssocID="{01A66772-F185-4D58-B8BB-E9370D7A7A2B}" presName="root" presStyleCnt="0">
        <dgm:presLayoutVars>
          <dgm:dir/>
          <dgm:resizeHandles val="exact"/>
        </dgm:presLayoutVars>
      </dgm:prSet>
      <dgm:spPr/>
    </dgm:pt>
    <dgm:pt modelId="{311B26C8-22B1-4363-B621-DD56FB7418C8}" type="pres">
      <dgm:prSet presAssocID="{40FC4FFE-8987-4A26-B7F4-8A516F18ADAE}" presName="compNode" presStyleCnt="0"/>
      <dgm:spPr/>
    </dgm:pt>
    <dgm:pt modelId="{A201D7A7-914C-4D24-8B82-EE40155AB0BE}" type="pres">
      <dgm:prSet presAssocID="{40FC4FFE-8987-4A26-B7F4-8A516F18ADAE}" presName="iconBgRect" presStyleLbl="bgShp" presStyleIdx="0" presStyleCnt="3"/>
      <dgm:spPr>
        <a:prstGeom prst="ellipse">
          <a:avLst/>
        </a:prstGeom>
        <a:solidFill>
          <a:schemeClr val="accent2">
            <a:lumMod val="75000"/>
          </a:schemeClr>
        </a:solidFill>
      </dgm:spPr>
    </dgm:pt>
    <dgm:pt modelId="{8FA2F131-CD01-4CBD-B7A5-1B9B5E7F0402}" type="pres">
      <dgm:prSet presAssocID="{40FC4FFE-8987-4A26-B7F4-8A516F18ADAE}"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ullseye with solid fill"/>
        </a:ext>
      </dgm:extLst>
    </dgm:pt>
    <dgm:pt modelId="{F755F00C-B2DB-4097-B4BC-8F1BACC938B7}" type="pres">
      <dgm:prSet presAssocID="{40FC4FFE-8987-4A26-B7F4-8A516F18ADAE}" presName="spaceRect" presStyleCnt="0"/>
      <dgm:spPr/>
    </dgm:pt>
    <dgm:pt modelId="{08F4E96D-0DB6-4476-8C51-7CC7EC2F227B}" type="pres">
      <dgm:prSet presAssocID="{40FC4FFE-8987-4A26-B7F4-8A516F18ADAE}" presName="textRect" presStyleLbl="revTx" presStyleIdx="0" presStyleCnt="3">
        <dgm:presLayoutVars>
          <dgm:chMax val="1"/>
          <dgm:chPref val="1"/>
        </dgm:presLayoutVars>
      </dgm:prSet>
      <dgm:spPr/>
    </dgm:pt>
    <dgm:pt modelId="{5AB3C10D-885E-4522-AB39-7ED4318D191A}" type="pres">
      <dgm:prSet presAssocID="{5B62599A-5C9B-48E7-896E-EA782AC60C8B}" presName="sibTrans" presStyleCnt="0"/>
      <dgm:spPr/>
    </dgm:pt>
    <dgm:pt modelId="{2F278BF9-E1B2-4A1C-B065-C19A7B904219}" type="pres">
      <dgm:prSet presAssocID="{49225C73-1633-42F1-AB3B-7CB183E5F8B8}" presName="compNode" presStyleCnt="0"/>
      <dgm:spPr/>
    </dgm:pt>
    <dgm:pt modelId="{543C18BC-1989-44B2-9862-C670C61D3452}" type="pres">
      <dgm:prSet presAssocID="{49225C73-1633-42F1-AB3B-7CB183E5F8B8}" presName="iconBgRect" presStyleLbl="bgShp" presStyleIdx="1" presStyleCnt="3"/>
      <dgm:spPr>
        <a:prstGeom prst="ellipse">
          <a:avLst/>
        </a:prstGeom>
      </dgm:spPr>
    </dgm:pt>
    <dgm:pt modelId="{E94F35BC-9C76-400A-BBCA-0032259E2E5A}" type="pres">
      <dgm:prSet presAssocID="{49225C73-1633-42F1-AB3B-7CB183E5F8B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aint brush with solid fill"/>
        </a:ext>
      </dgm:extLst>
    </dgm:pt>
    <dgm:pt modelId="{503A6D04-9ADD-43CC-9847-497CD48F2D11}" type="pres">
      <dgm:prSet presAssocID="{49225C73-1633-42F1-AB3B-7CB183E5F8B8}" presName="spaceRect" presStyleCnt="0"/>
      <dgm:spPr/>
    </dgm:pt>
    <dgm:pt modelId="{20363298-B2A6-463D-A7BE-F9F67404E389}" type="pres">
      <dgm:prSet presAssocID="{49225C73-1633-42F1-AB3B-7CB183E5F8B8}" presName="textRect" presStyleLbl="revTx" presStyleIdx="1" presStyleCnt="3">
        <dgm:presLayoutVars>
          <dgm:chMax val="1"/>
          <dgm:chPref val="1"/>
        </dgm:presLayoutVars>
      </dgm:prSet>
      <dgm:spPr/>
    </dgm:pt>
    <dgm:pt modelId="{A47947BB-708D-4F7E-B072-3C2E42B34B24}" type="pres">
      <dgm:prSet presAssocID="{9646853A-8964-4519-A5B1-0B7D18B2983D}" presName="sibTrans" presStyleCnt="0"/>
      <dgm:spPr/>
    </dgm:pt>
    <dgm:pt modelId="{BDCD0AC9-D564-4025-AD8A-36664A6CBE31}" type="pres">
      <dgm:prSet presAssocID="{1C383F32-22E8-4F62-A3E0-BDC3D5F48992}" presName="compNode" presStyleCnt="0"/>
      <dgm:spPr/>
    </dgm:pt>
    <dgm:pt modelId="{5BDDFF18-9AEC-4E5E-B9AA-33D86F01A63E}" type="pres">
      <dgm:prSet presAssocID="{1C383F32-22E8-4F62-A3E0-BDC3D5F48992}" presName="iconBgRect" presStyleLbl="bgShp" presStyleIdx="2" presStyleCnt="3"/>
      <dgm:spPr>
        <a:prstGeom prst="ellipse">
          <a:avLst/>
        </a:prstGeom>
      </dgm:spPr>
    </dgm:pt>
    <dgm:pt modelId="{F09AEBFF-D2D3-4FFF-AD65-C3CEAEEB10F2}" type="pres">
      <dgm:prSet presAssocID="{1C383F32-22E8-4F62-A3E0-BDC3D5F4899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miling face outline with solid fill"/>
        </a:ext>
      </dgm:extLst>
    </dgm:pt>
    <dgm:pt modelId="{F2EBFBCF-0520-415A-A886-3C4F90D208EF}" type="pres">
      <dgm:prSet presAssocID="{1C383F32-22E8-4F62-A3E0-BDC3D5F48992}" presName="spaceRect" presStyleCnt="0"/>
      <dgm:spPr/>
    </dgm:pt>
    <dgm:pt modelId="{AB9CAFAA-6939-48A6-A89B-19D1A94B9EA1}" type="pres">
      <dgm:prSet presAssocID="{1C383F32-22E8-4F62-A3E0-BDC3D5F48992}" presName="textRect" presStyleLbl="revTx" presStyleIdx="2" presStyleCnt="3">
        <dgm:presLayoutVars>
          <dgm:chMax val="1"/>
          <dgm:chPref val="1"/>
        </dgm:presLayoutVars>
      </dgm:prSet>
      <dgm:spPr/>
    </dgm:pt>
  </dgm:ptLst>
  <dgm:cxnLst>
    <dgm:cxn modelId="{A9154303-8225-4248-91DC-1B0156A35F07}" srcId="{01A66772-F185-4D58-B8BB-E9370D7A7A2B}" destId="{49225C73-1633-42F1-AB3B-7CB183E5F8B8}" srcOrd="1" destOrd="0" parTransId="{1A0E2090-1D4F-438A-8766-B6030CE01ADD}" sibTransId="{9646853A-8964-4519-A5B1-0B7D18B2983D}"/>
    <dgm:cxn modelId="{BA953D32-2DFF-47FE-AF26-C6B9E63D38DF}" type="presOf" srcId="{49225C73-1633-42F1-AB3B-7CB183E5F8B8}" destId="{20363298-B2A6-463D-A7BE-F9F67404E389}" srcOrd="0" destOrd="0" presId="urn:microsoft.com/office/officeart/2018/5/layout/IconLeafLabelList"/>
    <dgm:cxn modelId="{EC450542-0ED9-4BD6-9E85-5709B80794C5}" type="presOf" srcId="{01A66772-F185-4D58-B8BB-E9370D7A7A2B}" destId="{B6056BFB-47D7-4C5F-BA11-2CB63C56A52D}" srcOrd="0" destOrd="0" presId="urn:microsoft.com/office/officeart/2018/5/layout/IconLeafLabelList"/>
    <dgm:cxn modelId="{C7AD8469-3C68-4AF9-AB82-79B0043AA120}" srcId="{01A66772-F185-4D58-B8BB-E9370D7A7A2B}" destId="{40FC4FFE-8987-4A26-B7F4-8A516F18ADAE}" srcOrd="0" destOrd="0" parTransId="{CAD7EF86-FB23-41F6-BF42-040B36DEFDB1}" sibTransId="{5B62599A-5C9B-48E7-896E-EA782AC60C8B}"/>
    <dgm:cxn modelId="{C4CCE57E-E871-46D6-BAD5-880252C95D22}" srcId="{01A66772-F185-4D58-B8BB-E9370D7A7A2B}" destId="{1C383F32-22E8-4F62-A3E0-BDC3D5F48992}" srcOrd="2" destOrd="0" parTransId="{A7920A2F-3244-4159-AF04-6A1D38B7B317}" sibTransId="{8500F72A-2C6D-4FDF-9C1D-CA691380EB0B}"/>
    <dgm:cxn modelId="{D55FAE9C-CF3C-44F3-9D1E-DE6DF574E6D9}" type="presOf" srcId="{1C383F32-22E8-4F62-A3E0-BDC3D5F48992}" destId="{AB9CAFAA-6939-48A6-A89B-19D1A94B9EA1}" srcOrd="0" destOrd="0" presId="urn:microsoft.com/office/officeart/2018/5/layout/IconLeafLabelList"/>
    <dgm:cxn modelId="{A85983B4-FADF-419C-BC71-B5F0871C3055}" type="presOf" srcId="{40FC4FFE-8987-4A26-B7F4-8A516F18ADAE}" destId="{08F4E96D-0DB6-4476-8C51-7CC7EC2F227B}" srcOrd="0" destOrd="0" presId="urn:microsoft.com/office/officeart/2018/5/layout/IconLeafLabelList"/>
    <dgm:cxn modelId="{A3E74EE8-8900-4EBD-8983-3BF0AFD6DCC7}" type="presParOf" srcId="{B6056BFB-47D7-4C5F-BA11-2CB63C56A52D}" destId="{311B26C8-22B1-4363-B621-DD56FB7418C8}" srcOrd="0" destOrd="0" presId="urn:microsoft.com/office/officeart/2018/5/layout/IconLeafLabelList"/>
    <dgm:cxn modelId="{044EA9E0-B51B-492A-BE32-015CEAD0BAC9}" type="presParOf" srcId="{311B26C8-22B1-4363-B621-DD56FB7418C8}" destId="{A201D7A7-914C-4D24-8B82-EE40155AB0BE}" srcOrd="0" destOrd="0" presId="urn:microsoft.com/office/officeart/2018/5/layout/IconLeafLabelList"/>
    <dgm:cxn modelId="{08373EC6-14CB-429D-9495-F32683B931D7}" type="presParOf" srcId="{311B26C8-22B1-4363-B621-DD56FB7418C8}" destId="{8FA2F131-CD01-4CBD-B7A5-1B9B5E7F0402}" srcOrd="1" destOrd="0" presId="urn:microsoft.com/office/officeart/2018/5/layout/IconLeafLabelList"/>
    <dgm:cxn modelId="{9AB500F0-62A2-4E73-B4F4-5056804C8D6A}" type="presParOf" srcId="{311B26C8-22B1-4363-B621-DD56FB7418C8}" destId="{F755F00C-B2DB-4097-B4BC-8F1BACC938B7}" srcOrd="2" destOrd="0" presId="urn:microsoft.com/office/officeart/2018/5/layout/IconLeafLabelList"/>
    <dgm:cxn modelId="{676606A7-6564-4CEB-ACE0-4FF9A3A04E67}" type="presParOf" srcId="{311B26C8-22B1-4363-B621-DD56FB7418C8}" destId="{08F4E96D-0DB6-4476-8C51-7CC7EC2F227B}" srcOrd="3" destOrd="0" presId="urn:microsoft.com/office/officeart/2018/5/layout/IconLeafLabelList"/>
    <dgm:cxn modelId="{EAE0F94A-A454-4049-84F7-9EC90E847A03}" type="presParOf" srcId="{B6056BFB-47D7-4C5F-BA11-2CB63C56A52D}" destId="{5AB3C10D-885E-4522-AB39-7ED4318D191A}" srcOrd="1" destOrd="0" presId="urn:microsoft.com/office/officeart/2018/5/layout/IconLeafLabelList"/>
    <dgm:cxn modelId="{B0B5B21A-5ADD-4500-9A67-9B26AF543EBA}" type="presParOf" srcId="{B6056BFB-47D7-4C5F-BA11-2CB63C56A52D}" destId="{2F278BF9-E1B2-4A1C-B065-C19A7B904219}" srcOrd="2" destOrd="0" presId="urn:microsoft.com/office/officeart/2018/5/layout/IconLeafLabelList"/>
    <dgm:cxn modelId="{11FEAF2C-54F7-4E9C-A1D6-5FA0BF7F3665}" type="presParOf" srcId="{2F278BF9-E1B2-4A1C-B065-C19A7B904219}" destId="{543C18BC-1989-44B2-9862-C670C61D3452}" srcOrd="0" destOrd="0" presId="urn:microsoft.com/office/officeart/2018/5/layout/IconLeafLabelList"/>
    <dgm:cxn modelId="{92C17ECB-A80D-4A0E-95CF-40A53D32275F}" type="presParOf" srcId="{2F278BF9-E1B2-4A1C-B065-C19A7B904219}" destId="{E94F35BC-9C76-400A-BBCA-0032259E2E5A}" srcOrd="1" destOrd="0" presId="urn:microsoft.com/office/officeart/2018/5/layout/IconLeafLabelList"/>
    <dgm:cxn modelId="{54E5AE33-4BE6-44E7-871B-1103A0BA7A56}" type="presParOf" srcId="{2F278BF9-E1B2-4A1C-B065-C19A7B904219}" destId="{503A6D04-9ADD-43CC-9847-497CD48F2D11}" srcOrd="2" destOrd="0" presId="urn:microsoft.com/office/officeart/2018/5/layout/IconLeafLabelList"/>
    <dgm:cxn modelId="{3575FCA0-4FCE-460A-8D84-2C767D311A20}" type="presParOf" srcId="{2F278BF9-E1B2-4A1C-B065-C19A7B904219}" destId="{20363298-B2A6-463D-A7BE-F9F67404E389}" srcOrd="3" destOrd="0" presId="urn:microsoft.com/office/officeart/2018/5/layout/IconLeafLabelList"/>
    <dgm:cxn modelId="{4FD22448-C17B-4C43-BAB3-A0B7AA9BCE0D}" type="presParOf" srcId="{B6056BFB-47D7-4C5F-BA11-2CB63C56A52D}" destId="{A47947BB-708D-4F7E-B072-3C2E42B34B24}" srcOrd="3" destOrd="0" presId="urn:microsoft.com/office/officeart/2018/5/layout/IconLeafLabelList"/>
    <dgm:cxn modelId="{75E30F4F-0E76-457B-9D4F-CDE27C2F7F77}" type="presParOf" srcId="{B6056BFB-47D7-4C5F-BA11-2CB63C56A52D}" destId="{BDCD0AC9-D564-4025-AD8A-36664A6CBE31}" srcOrd="4" destOrd="0" presId="urn:microsoft.com/office/officeart/2018/5/layout/IconLeafLabelList"/>
    <dgm:cxn modelId="{C6A367E7-6A7C-42CB-94E4-8EA78AEF87BF}" type="presParOf" srcId="{BDCD0AC9-D564-4025-AD8A-36664A6CBE31}" destId="{5BDDFF18-9AEC-4E5E-B9AA-33D86F01A63E}" srcOrd="0" destOrd="0" presId="urn:microsoft.com/office/officeart/2018/5/layout/IconLeafLabelList"/>
    <dgm:cxn modelId="{B180CBEB-FA9F-4E52-8CA3-A65CB80BB91B}" type="presParOf" srcId="{BDCD0AC9-D564-4025-AD8A-36664A6CBE31}" destId="{F09AEBFF-D2D3-4FFF-AD65-C3CEAEEB10F2}" srcOrd="1" destOrd="0" presId="urn:microsoft.com/office/officeart/2018/5/layout/IconLeafLabelList"/>
    <dgm:cxn modelId="{170B020E-1E19-4EB4-A72C-4FCF01A7DD7E}" type="presParOf" srcId="{BDCD0AC9-D564-4025-AD8A-36664A6CBE31}" destId="{F2EBFBCF-0520-415A-A886-3C4F90D208EF}" srcOrd="2" destOrd="0" presId="urn:microsoft.com/office/officeart/2018/5/layout/IconLeafLabelList"/>
    <dgm:cxn modelId="{CADD8F7D-722C-42A0-AF21-39A3559F8D7B}" type="presParOf" srcId="{BDCD0AC9-D564-4025-AD8A-36664A6CBE31}" destId="{AB9CAFAA-6939-48A6-A89B-19D1A94B9EA1}"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B5252F-CD54-4844-8470-E4561CB30F64}" type="doc">
      <dgm:prSet loTypeId="urn:microsoft.com/office/officeart/2005/8/layout/process1" loCatId="process" qsTypeId="urn:microsoft.com/office/officeart/2005/8/quickstyle/simple1" qsCatId="simple" csTypeId="urn:microsoft.com/office/officeart/2005/8/colors/accent1_2" csCatId="accent1" phldr="1"/>
      <dgm:spPr/>
    </dgm:pt>
    <dgm:pt modelId="{A5AB267C-FA80-422B-BE7B-53D7BDCBFAF5}">
      <dgm:prSet phldrT="[Text]" custT="1"/>
      <dgm:spPr>
        <a:solidFill>
          <a:schemeClr val="accent6">
            <a:lumMod val="40000"/>
            <a:lumOff val="60000"/>
          </a:schemeClr>
        </a:solidFill>
      </dgm:spPr>
      <dgm:t>
        <a:bodyPr/>
        <a:lstStyle/>
        <a:p>
          <a:r>
            <a:rPr lang="en-GB" sz="1800">
              <a:solidFill>
                <a:schemeClr val="tx1"/>
              </a:solidFill>
              <a:latin typeface="+mn-lt"/>
            </a:rPr>
            <a:t>Supportive, pleasant interactions with others in the group.</a:t>
          </a:r>
          <a:endParaRPr lang="en-GB" sz="1800" dirty="0">
            <a:solidFill>
              <a:schemeClr val="tx1"/>
            </a:solidFill>
            <a:latin typeface="+mn-lt"/>
          </a:endParaRPr>
        </a:p>
      </dgm:t>
    </dgm:pt>
    <dgm:pt modelId="{99CF7F17-92E8-41C5-98D3-A1D5606F7748}" type="parTrans" cxnId="{6375FF81-290A-4BDC-898E-DD92D52C3212}">
      <dgm:prSet/>
      <dgm:spPr/>
      <dgm:t>
        <a:bodyPr/>
        <a:lstStyle/>
        <a:p>
          <a:endParaRPr lang="en-GB"/>
        </a:p>
      </dgm:t>
    </dgm:pt>
    <dgm:pt modelId="{230B43F7-0B8D-45E0-9083-2738BA02C625}" type="sibTrans" cxnId="{6375FF81-290A-4BDC-898E-DD92D52C3212}">
      <dgm:prSet/>
      <dgm:spPr/>
      <dgm:t>
        <a:bodyPr/>
        <a:lstStyle/>
        <a:p>
          <a:endParaRPr lang="en-GB"/>
        </a:p>
      </dgm:t>
    </dgm:pt>
    <dgm:pt modelId="{CD102F72-6AE4-404D-9CAA-6F203EAA4667}">
      <dgm:prSet phldrT="[Text]" custT="1"/>
      <dgm:spPr>
        <a:solidFill>
          <a:schemeClr val="accent1">
            <a:lumMod val="40000"/>
            <a:lumOff val="60000"/>
          </a:schemeClr>
        </a:solidFill>
      </dgm:spPr>
      <dgm:t>
        <a:bodyPr/>
        <a:lstStyle/>
        <a:p>
          <a:r>
            <a:rPr lang="en-GB" sz="1800">
              <a:solidFill>
                <a:schemeClr val="tx1"/>
              </a:solidFill>
              <a:latin typeface="+mn-lt"/>
            </a:rPr>
            <a:t>Socially relaxing in art workshops</a:t>
          </a:r>
          <a:endParaRPr lang="en-GB" sz="1800" dirty="0">
            <a:solidFill>
              <a:schemeClr val="tx1"/>
            </a:solidFill>
            <a:latin typeface="+mn-lt"/>
          </a:endParaRPr>
        </a:p>
      </dgm:t>
    </dgm:pt>
    <dgm:pt modelId="{0070EA04-0F9F-4269-A86A-818AE41F69DB}" type="parTrans" cxnId="{6A43829A-8FBA-403A-A2A8-CA8A09E8058B}">
      <dgm:prSet/>
      <dgm:spPr/>
      <dgm:t>
        <a:bodyPr/>
        <a:lstStyle/>
        <a:p>
          <a:endParaRPr lang="en-GB"/>
        </a:p>
      </dgm:t>
    </dgm:pt>
    <dgm:pt modelId="{D2C1ADFA-A325-4A76-93C7-296F4B2A9AB7}" type="sibTrans" cxnId="{6A43829A-8FBA-403A-A2A8-CA8A09E8058B}">
      <dgm:prSet/>
      <dgm:spPr/>
      <dgm:t>
        <a:bodyPr/>
        <a:lstStyle/>
        <a:p>
          <a:endParaRPr lang="en-GB"/>
        </a:p>
      </dgm:t>
    </dgm:pt>
    <dgm:pt modelId="{1FBA5456-C88D-423B-8E1A-C2462C0BFEF3}">
      <dgm:prSet phldrT="[Text]" custT="1"/>
      <dgm:spPr>
        <a:solidFill>
          <a:schemeClr val="accent3">
            <a:lumMod val="20000"/>
            <a:lumOff val="80000"/>
          </a:schemeClr>
        </a:solidFill>
      </dgm:spPr>
      <dgm:t>
        <a:bodyPr/>
        <a:lstStyle/>
        <a:p>
          <a:r>
            <a:rPr lang="en-GB" sz="1800">
              <a:solidFill>
                <a:schemeClr val="tx1"/>
              </a:solidFill>
              <a:latin typeface="+mn-lt"/>
            </a:rPr>
            <a:t>Enables absorption in tasks (distraction from health concerns and worries)</a:t>
          </a:r>
          <a:endParaRPr lang="en-GB" sz="1800" dirty="0">
            <a:solidFill>
              <a:schemeClr val="tx1"/>
            </a:solidFill>
            <a:latin typeface="+mn-lt"/>
          </a:endParaRPr>
        </a:p>
      </dgm:t>
    </dgm:pt>
    <dgm:pt modelId="{E8712E2C-6329-4E07-98FB-7C21D32218C5}" type="parTrans" cxnId="{DBF97096-ABFA-44DD-BA57-554974086144}">
      <dgm:prSet/>
      <dgm:spPr/>
      <dgm:t>
        <a:bodyPr/>
        <a:lstStyle/>
        <a:p>
          <a:endParaRPr lang="en-GB"/>
        </a:p>
      </dgm:t>
    </dgm:pt>
    <dgm:pt modelId="{3151C8B9-930E-4881-985C-7172AFA6A083}" type="sibTrans" cxnId="{DBF97096-ABFA-44DD-BA57-554974086144}">
      <dgm:prSet/>
      <dgm:spPr/>
      <dgm:t>
        <a:bodyPr/>
        <a:lstStyle/>
        <a:p>
          <a:endParaRPr lang="en-GB"/>
        </a:p>
      </dgm:t>
    </dgm:pt>
    <dgm:pt modelId="{8778177F-7DE3-4BE5-BED9-75CD65D3B2BE}" type="pres">
      <dgm:prSet presAssocID="{93B5252F-CD54-4844-8470-E4561CB30F64}" presName="Name0" presStyleCnt="0">
        <dgm:presLayoutVars>
          <dgm:dir/>
          <dgm:resizeHandles val="exact"/>
        </dgm:presLayoutVars>
      </dgm:prSet>
      <dgm:spPr/>
    </dgm:pt>
    <dgm:pt modelId="{2BE18B81-97A5-4CA9-A95F-28C352E86815}" type="pres">
      <dgm:prSet presAssocID="{A5AB267C-FA80-422B-BE7B-53D7BDCBFAF5}" presName="node" presStyleLbl="node1" presStyleIdx="0" presStyleCnt="3">
        <dgm:presLayoutVars>
          <dgm:bulletEnabled val="1"/>
        </dgm:presLayoutVars>
      </dgm:prSet>
      <dgm:spPr/>
    </dgm:pt>
    <dgm:pt modelId="{98C3CB4B-9E65-464B-A71C-B63A99C177BA}" type="pres">
      <dgm:prSet presAssocID="{230B43F7-0B8D-45E0-9083-2738BA02C625}" presName="sibTrans" presStyleLbl="sibTrans2D1" presStyleIdx="0" presStyleCnt="2"/>
      <dgm:spPr/>
    </dgm:pt>
    <dgm:pt modelId="{1AAEC49C-2A66-45BC-A5B7-9D5B566B7E05}" type="pres">
      <dgm:prSet presAssocID="{230B43F7-0B8D-45E0-9083-2738BA02C625}" presName="connectorText" presStyleLbl="sibTrans2D1" presStyleIdx="0" presStyleCnt="2"/>
      <dgm:spPr/>
    </dgm:pt>
    <dgm:pt modelId="{233A18A0-5C5E-4663-91F9-287466A2B35E}" type="pres">
      <dgm:prSet presAssocID="{CD102F72-6AE4-404D-9CAA-6F203EAA4667}" presName="node" presStyleLbl="node1" presStyleIdx="1" presStyleCnt="3">
        <dgm:presLayoutVars>
          <dgm:bulletEnabled val="1"/>
        </dgm:presLayoutVars>
      </dgm:prSet>
      <dgm:spPr/>
    </dgm:pt>
    <dgm:pt modelId="{A054CCEE-8EE0-4896-AE34-093CECA8C7DD}" type="pres">
      <dgm:prSet presAssocID="{D2C1ADFA-A325-4A76-93C7-296F4B2A9AB7}" presName="sibTrans" presStyleLbl="sibTrans2D1" presStyleIdx="1" presStyleCnt="2"/>
      <dgm:spPr/>
    </dgm:pt>
    <dgm:pt modelId="{7D683B47-FB9B-4AA2-A8AB-A841C3940B23}" type="pres">
      <dgm:prSet presAssocID="{D2C1ADFA-A325-4A76-93C7-296F4B2A9AB7}" presName="connectorText" presStyleLbl="sibTrans2D1" presStyleIdx="1" presStyleCnt="2"/>
      <dgm:spPr/>
    </dgm:pt>
    <dgm:pt modelId="{2899BA20-DCEE-48C4-94E4-33F2C658623C}" type="pres">
      <dgm:prSet presAssocID="{1FBA5456-C88D-423B-8E1A-C2462C0BFEF3}" presName="node" presStyleLbl="node1" presStyleIdx="2" presStyleCnt="3">
        <dgm:presLayoutVars>
          <dgm:bulletEnabled val="1"/>
        </dgm:presLayoutVars>
      </dgm:prSet>
      <dgm:spPr/>
    </dgm:pt>
  </dgm:ptLst>
  <dgm:cxnLst>
    <dgm:cxn modelId="{07669800-F5C1-439E-8A4A-CF7933AD9DCA}" type="presOf" srcId="{D2C1ADFA-A325-4A76-93C7-296F4B2A9AB7}" destId="{7D683B47-FB9B-4AA2-A8AB-A841C3940B23}" srcOrd="1" destOrd="0" presId="urn:microsoft.com/office/officeart/2005/8/layout/process1"/>
    <dgm:cxn modelId="{86059325-1C2D-443A-8125-4196A0FD857E}" type="presOf" srcId="{230B43F7-0B8D-45E0-9083-2738BA02C625}" destId="{1AAEC49C-2A66-45BC-A5B7-9D5B566B7E05}" srcOrd="1" destOrd="0" presId="urn:microsoft.com/office/officeart/2005/8/layout/process1"/>
    <dgm:cxn modelId="{D1217D3D-376C-4C6A-A164-8801DE84ED04}" type="presOf" srcId="{1FBA5456-C88D-423B-8E1A-C2462C0BFEF3}" destId="{2899BA20-DCEE-48C4-94E4-33F2C658623C}" srcOrd="0" destOrd="0" presId="urn:microsoft.com/office/officeart/2005/8/layout/process1"/>
    <dgm:cxn modelId="{DA12D549-5600-403F-9F58-8FC22E2FDBB1}" type="presOf" srcId="{CD102F72-6AE4-404D-9CAA-6F203EAA4667}" destId="{233A18A0-5C5E-4663-91F9-287466A2B35E}" srcOrd="0" destOrd="0" presId="urn:microsoft.com/office/officeart/2005/8/layout/process1"/>
    <dgm:cxn modelId="{B162874B-82AD-4679-9A7B-C06EE954063D}" type="presOf" srcId="{D2C1ADFA-A325-4A76-93C7-296F4B2A9AB7}" destId="{A054CCEE-8EE0-4896-AE34-093CECA8C7DD}" srcOrd="0" destOrd="0" presId="urn:microsoft.com/office/officeart/2005/8/layout/process1"/>
    <dgm:cxn modelId="{6375FF81-290A-4BDC-898E-DD92D52C3212}" srcId="{93B5252F-CD54-4844-8470-E4561CB30F64}" destId="{A5AB267C-FA80-422B-BE7B-53D7BDCBFAF5}" srcOrd="0" destOrd="0" parTransId="{99CF7F17-92E8-41C5-98D3-A1D5606F7748}" sibTransId="{230B43F7-0B8D-45E0-9083-2738BA02C625}"/>
    <dgm:cxn modelId="{DBF97096-ABFA-44DD-BA57-554974086144}" srcId="{93B5252F-CD54-4844-8470-E4561CB30F64}" destId="{1FBA5456-C88D-423B-8E1A-C2462C0BFEF3}" srcOrd="2" destOrd="0" parTransId="{E8712E2C-6329-4E07-98FB-7C21D32218C5}" sibTransId="{3151C8B9-930E-4881-985C-7172AFA6A083}"/>
    <dgm:cxn modelId="{6A43829A-8FBA-403A-A2A8-CA8A09E8058B}" srcId="{93B5252F-CD54-4844-8470-E4561CB30F64}" destId="{CD102F72-6AE4-404D-9CAA-6F203EAA4667}" srcOrd="1" destOrd="0" parTransId="{0070EA04-0F9F-4269-A86A-818AE41F69DB}" sibTransId="{D2C1ADFA-A325-4A76-93C7-296F4B2A9AB7}"/>
    <dgm:cxn modelId="{6743BE9A-16C9-4C97-85FB-188B457C1994}" type="presOf" srcId="{93B5252F-CD54-4844-8470-E4561CB30F64}" destId="{8778177F-7DE3-4BE5-BED9-75CD65D3B2BE}" srcOrd="0" destOrd="0" presId="urn:microsoft.com/office/officeart/2005/8/layout/process1"/>
    <dgm:cxn modelId="{B1953CA4-172E-40E4-B05E-33FCCAC25105}" type="presOf" srcId="{A5AB267C-FA80-422B-BE7B-53D7BDCBFAF5}" destId="{2BE18B81-97A5-4CA9-A95F-28C352E86815}" srcOrd="0" destOrd="0" presId="urn:microsoft.com/office/officeart/2005/8/layout/process1"/>
    <dgm:cxn modelId="{13FD39C3-54C2-4E82-8A98-386B2BD48BFF}" type="presOf" srcId="{230B43F7-0B8D-45E0-9083-2738BA02C625}" destId="{98C3CB4B-9E65-464B-A71C-B63A99C177BA}" srcOrd="0" destOrd="0" presId="urn:microsoft.com/office/officeart/2005/8/layout/process1"/>
    <dgm:cxn modelId="{8E460683-B56E-48DA-98C4-577FAE29CAA0}" type="presParOf" srcId="{8778177F-7DE3-4BE5-BED9-75CD65D3B2BE}" destId="{2BE18B81-97A5-4CA9-A95F-28C352E86815}" srcOrd="0" destOrd="0" presId="urn:microsoft.com/office/officeart/2005/8/layout/process1"/>
    <dgm:cxn modelId="{D2658A66-3BF1-4498-86E0-71E7009AAF12}" type="presParOf" srcId="{8778177F-7DE3-4BE5-BED9-75CD65D3B2BE}" destId="{98C3CB4B-9E65-464B-A71C-B63A99C177BA}" srcOrd="1" destOrd="0" presId="urn:microsoft.com/office/officeart/2005/8/layout/process1"/>
    <dgm:cxn modelId="{9355CA14-CCC2-4885-91A4-F5894AB36730}" type="presParOf" srcId="{98C3CB4B-9E65-464B-A71C-B63A99C177BA}" destId="{1AAEC49C-2A66-45BC-A5B7-9D5B566B7E05}" srcOrd="0" destOrd="0" presId="urn:microsoft.com/office/officeart/2005/8/layout/process1"/>
    <dgm:cxn modelId="{FB0B4B86-563A-4C02-847B-AE9F85C25864}" type="presParOf" srcId="{8778177F-7DE3-4BE5-BED9-75CD65D3B2BE}" destId="{233A18A0-5C5E-4663-91F9-287466A2B35E}" srcOrd="2" destOrd="0" presId="urn:microsoft.com/office/officeart/2005/8/layout/process1"/>
    <dgm:cxn modelId="{7E4E1C47-7BEC-4AFF-87E7-B2660965FDD5}" type="presParOf" srcId="{8778177F-7DE3-4BE5-BED9-75CD65D3B2BE}" destId="{A054CCEE-8EE0-4896-AE34-093CECA8C7DD}" srcOrd="3" destOrd="0" presId="urn:microsoft.com/office/officeart/2005/8/layout/process1"/>
    <dgm:cxn modelId="{B1C9CA9D-EC73-4C01-953D-27DE9FD83839}" type="presParOf" srcId="{A054CCEE-8EE0-4896-AE34-093CECA8C7DD}" destId="{7D683B47-FB9B-4AA2-A8AB-A841C3940B23}" srcOrd="0" destOrd="0" presId="urn:microsoft.com/office/officeart/2005/8/layout/process1"/>
    <dgm:cxn modelId="{7379D1C2-73F9-4C8F-B266-BD6D901830F4}" type="presParOf" srcId="{8778177F-7DE3-4BE5-BED9-75CD65D3B2BE}" destId="{2899BA20-DCEE-48C4-94E4-33F2C658623C}"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01D7A7-914C-4D24-8B82-EE40155AB0BE}">
      <dsp:nvSpPr>
        <dsp:cNvPr id="0" name=""/>
        <dsp:cNvSpPr/>
      </dsp:nvSpPr>
      <dsp:spPr>
        <a:xfrm>
          <a:off x="616949" y="340539"/>
          <a:ext cx="1818562" cy="1818562"/>
        </a:xfrm>
        <a:prstGeom prst="ellipse">
          <a:avLst/>
        </a:prstGeom>
        <a:solidFill>
          <a:schemeClr val="accent2">
            <a:lumMod val="75000"/>
          </a:schemeClr>
        </a:solidFill>
        <a:ln>
          <a:noFill/>
        </a:ln>
        <a:effectLst/>
      </dsp:spPr>
      <dsp:style>
        <a:lnRef idx="0">
          <a:scrgbClr r="0" g="0" b="0"/>
        </a:lnRef>
        <a:fillRef idx="1">
          <a:scrgbClr r="0" g="0" b="0"/>
        </a:fillRef>
        <a:effectRef idx="0">
          <a:scrgbClr r="0" g="0" b="0"/>
        </a:effectRef>
        <a:fontRef idx="minor"/>
      </dsp:style>
    </dsp:sp>
    <dsp:sp modelId="{8FA2F131-CD01-4CBD-B7A5-1B9B5E7F0402}">
      <dsp:nvSpPr>
        <dsp:cNvPr id="0" name=""/>
        <dsp:cNvSpPr/>
      </dsp:nvSpPr>
      <dsp:spPr>
        <a:xfrm>
          <a:off x="1004512" y="728102"/>
          <a:ext cx="1043437" cy="104343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8F4E96D-0DB6-4476-8C51-7CC7EC2F227B}">
      <dsp:nvSpPr>
        <dsp:cNvPr id="0" name=""/>
        <dsp:cNvSpPr/>
      </dsp:nvSpPr>
      <dsp:spPr>
        <a:xfrm>
          <a:off x="35606" y="2725540"/>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dirty="0"/>
            <a:t>What is the flow state? </a:t>
          </a:r>
        </a:p>
      </dsp:txBody>
      <dsp:txXfrm>
        <a:off x="35606" y="2725540"/>
        <a:ext cx="2981250" cy="720000"/>
      </dsp:txXfrm>
    </dsp:sp>
    <dsp:sp modelId="{543C18BC-1989-44B2-9862-C670C61D3452}">
      <dsp:nvSpPr>
        <dsp:cNvPr id="0" name=""/>
        <dsp:cNvSpPr/>
      </dsp:nvSpPr>
      <dsp:spPr>
        <a:xfrm>
          <a:off x="4119918" y="340539"/>
          <a:ext cx="1818562" cy="181856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4F35BC-9C76-400A-BBCA-0032259E2E5A}">
      <dsp:nvSpPr>
        <dsp:cNvPr id="0" name=""/>
        <dsp:cNvSpPr/>
      </dsp:nvSpPr>
      <dsp:spPr>
        <a:xfrm>
          <a:off x="4507481" y="728102"/>
          <a:ext cx="1043437" cy="1043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0363298-B2A6-463D-A7BE-F9F67404E389}">
      <dsp:nvSpPr>
        <dsp:cNvPr id="0" name=""/>
        <dsp:cNvSpPr/>
      </dsp:nvSpPr>
      <dsp:spPr>
        <a:xfrm>
          <a:off x="3538574" y="2725540"/>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dirty="0"/>
            <a:t>How does it relate to art making?</a:t>
          </a:r>
        </a:p>
      </dsp:txBody>
      <dsp:txXfrm>
        <a:off x="3538574" y="2725540"/>
        <a:ext cx="2981250" cy="720000"/>
      </dsp:txXfrm>
    </dsp:sp>
    <dsp:sp modelId="{5BDDFF18-9AEC-4E5E-B9AA-33D86F01A63E}">
      <dsp:nvSpPr>
        <dsp:cNvPr id="0" name=""/>
        <dsp:cNvSpPr/>
      </dsp:nvSpPr>
      <dsp:spPr>
        <a:xfrm>
          <a:off x="7622887" y="340539"/>
          <a:ext cx="1818562" cy="181856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9AEBFF-D2D3-4FFF-AD65-C3CEAEEB10F2}">
      <dsp:nvSpPr>
        <dsp:cNvPr id="0" name=""/>
        <dsp:cNvSpPr/>
      </dsp:nvSpPr>
      <dsp:spPr>
        <a:xfrm>
          <a:off x="8010450" y="728102"/>
          <a:ext cx="1043437" cy="10434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B9CAFAA-6939-48A6-A89B-19D1A94B9EA1}">
      <dsp:nvSpPr>
        <dsp:cNvPr id="0" name=""/>
        <dsp:cNvSpPr/>
      </dsp:nvSpPr>
      <dsp:spPr>
        <a:xfrm>
          <a:off x="7041543" y="2725540"/>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dirty="0"/>
            <a:t>Why might it promote wellbeing?</a:t>
          </a:r>
        </a:p>
      </dsp:txBody>
      <dsp:txXfrm>
        <a:off x="7041543" y="2725540"/>
        <a:ext cx="29812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E18B81-97A5-4CA9-A95F-28C352E86815}">
      <dsp:nvSpPr>
        <dsp:cNvPr id="0" name=""/>
        <dsp:cNvSpPr/>
      </dsp:nvSpPr>
      <dsp:spPr>
        <a:xfrm>
          <a:off x="7143" y="1111258"/>
          <a:ext cx="2135187" cy="1401216"/>
        </a:xfrm>
        <a:prstGeom prst="roundRect">
          <a:avLst>
            <a:gd name="adj" fmla="val 10000"/>
          </a:avLst>
        </a:prstGeom>
        <a:solidFill>
          <a:schemeClr val="accent6">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solidFill>
                <a:schemeClr val="tx1"/>
              </a:solidFill>
              <a:latin typeface="+mn-lt"/>
            </a:rPr>
            <a:t>Supportive, pleasant interactions with others in the group.</a:t>
          </a:r>
          <a:endParaRPr lang="en-GB" sz="1800" kern="1200" dirty="0">
            <a:solidFill>
              <a:schemeClr val="tx1"/>
            </a:solidFill>
            <a:latin typeface="+mn-lt"/>
          </a:endParaRPr>
        </a:p>
      </dsp:txBody>
      <dsp:txXfrm>
        <a:off x="48183" y="1152298"/>
        <a:ext cx="2053107" cy="1319136"/>
      </dsp:txXfrm>
    </dsp:sp>
    <dsp:sp modelId="{98C3CB4B-9E65-464B-A71C-B63A99C177BA}">
      <dsp:nvSpPr>
        <dsp:cNvPr id="0" name=""/>
        <dsp:cNvSpPr/>
      </dsp:nvSpPr>
      <dsp:spPr>
        <a:xfrm>
          <a:off x="2355850" y="1547103"/>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GB" sz="2400" kern="1200"/>
        </a:p>
      </dsp:txBody>
      <dsp:txXfrm>
        <a:off x="2355850" y="1653008"/>
        <a:ext cx="316861" cy="317716"/>
      </dsp:txXfrm>
    </dsp:sp>
    <dsp:sp modelId="{233A18A0-5C5E-4663-91F9-287466A2B35E}">
      <dsp:nvSpPr>
        <dsp:cNvPr id="0" name=""/>
        <dsp:cNvSpPr/>
      </dsp:nvSpPr>
      <dsp:spPr>
        <a:xfrm>
          <a:off x="2996406" y="1111258"/>
          <a:ext cx="2135187" cy="1401216"/>
        </a:xfrm>
        <a:prstGeom prst="roundRect">
          <a:avLst>
            <a:gd name="adj" fmla="val 10000"/>
          </a:avLst>
        </a:prstGeom>
        <a:solidFill>
          <a:schemeClr val="accent1">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solidFill>
                <a:schemeClr val="tx1"/>
              </a:solidFill>
              <a:latin typeface="+mn-lt"/>
            </a:rPr>
            <a:t>Socially relaxing in art workshops</a:t>
          </a:r>
          <a:endParaRPr lang="en-GB" sz="1800" kern="1200" dirty="0">
            <a:solidFill>
              <a:schemeClr val="tx1"/>
            </a:solidFill>
            <a:latin typeface="+mn-lt"/>
          </a:endParaRPr>
        </a:p>
      </dsp:txBody>
      <dsp:txXfrm>
        <a:off x="3037446" y="1152298"/>
        <a:ext cx="2053107" cy="1319136"/>
      </dsp:txXfrm>
    </dsp:sp>
    <dsp:sp modelId="{A054CCEE-8EE0-4896-AE34-093CECA8C7DD}">
      <dsp:nvSpPr>
        <dsp:cNvPr id="0" name=""/>
        <dsp:cNvSpPr/>
      </dsp:nvSpPr>
      <dsp:spPr>
        <a:xfrm>
          <a:off x="5345112" y="1547103"/>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GB" sz="2400" kern="1200"/>
        </a:p>
      </dsp:txBody>
      <dsp:txXfrm>
        <a:off x="5345112" y="1653008"/>
        <a:ext cx="316861" cy="317716"/>
      </dsp:txXfrm>
    </dsp:sp>
    <dsp:sp modelId="{2899BA20-DCEE-48C4-94E4-33F2C658623C}">
      <dsp:nvSpPr>
        <dsp:cNvPr id="0" name=""/>
        <dsp:cNvSpPr/>
      </dsp:nvSpPr>
      <dsp:spPr>
        <a:xfrm>
          <a:off x="5985668" y="1111258"/>
          <a:ext cx="2135187" cy="1401216"/>
        </a:xfrm>
        <a:prstGeom prst="roundRect">
          <a:avLst>
            <a:gd name="adj" fmla="val 10000"/>
          </a:avLst>
        </a:prstGeom>
        <a:solidFill>
          <a:schemeClr val="accent3">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solidFill>
                <a:schemeClr val="tx1"/>
              </a:solidFill>
              <a:latin typeface="+mn-lt"/>
            </a:rPr>
            <a:t>Enables absorption in tasks (distraction from health concerns and worries)</a:t>
          </a:r>
          <a:endParaRPr lang="en-GB" sz="1800" kern="1200" dirty="0">
            <a:solidFill>
              <a:schemeClr val="tx1"/>
            </a:solidFill>
            <a:latin typeface="+mn-lt"/>
          </a:endParaRPr>
        </a:p>
      </dsp:txBody>
      <dsp:txXfrm>
        <a:off x="6026708" y="1152298"/>
        <a:ext cx="2053107" cy="1319136"/>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9E7B17-2AA2-4888-A98D-0DC79528A16A}" type="datetimeFigureOut">
              <a:rPr lang="en-GB" smtClean="0"/>
              <a:t>07/09/2021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036ED6-EE63-4889-86AE-576E054744C5}" type="slidenum">
              <a:rPr lang="en-GB" smtClean="0"/>
              <a:t>‹#›</a:t>
            </a:fld>
            <a:endParaRPr lang="en-GB"/>
          </a:p>
        </p:txBody>
      </p:sp>
    </p:spTree>
    <p:extLst>
      <p:ext uri="{BB962C8B-B14F-4D97-AF65-F5344CB8AC3E}">
        <p14:creationId xmlns:p14="http://schemas.microsoft.com/office/powerpoint/2010/main" val="811315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Arial" panose="020B0604020202020204" pitchFamily="34" charset="0"/>
              </a:rPr>
              <a:t>Milner (1950, p. 152) uses the term ‘creative participation’ to describe a loss of self awareness whilst painting.</a:t>
            </a:r>
          </a:p>
          <a:p>
            <a:endParaRPr lang="en-GB" altLang="en-US" dirty="0">
              <a:latin typeface="Arial" panose="020B0604020202020204" pitchFamily="34" charset="0"/>
            </a:endParaRPr>
          </a:p>
          <a:p>
            <a:r>
              <a:rPr lang="en-GB" altLang="en-US" dirty="0">
                <a:latin typeface="Arial" panose="020B0604020202020204" pitchFamily="34" charset="0"/>
              </a:rPr>
              <a:t>“The process always seems to be accompanied by a feeling that the ordinary sense of self had temporarily disappeared, there had been a kind of blanking out of ordinary consciousness; even the awareness of blanking out had gone, so that it was only afterwards when I had returned to ordinary consciousness that I remembered that there had been this phase of complete lack of self-consciousness.”</a:t>
            </a:r>
          </a:p>
          <a:p>
            <a:endParaRPr lang="en-GB" dirty="0"/>
          </a:p>
        </p:txBody>
      </p:sp>
      <p:sp>
        <p:nvSpPr>
          <p:cNvPr id="4" name="Slide Number Placeholder 3"/>
          <p:cNvSpPr>
            <a:spLocks noGrp="1"/>
          </p:cNvSpPr>
          <p:nvPr>
            <p:ph type="sldNum" sz="quarter" idx="5"/>
          </p:nvPr>
        </p:nvSpPr>
        <p:spPr/>
        <p:txBody>
          <a:bodyPr/>
          <a:lstStyle/>
          <a:p>
            <a:fld id="{74036ED6-EE63-4889-86AE-576E054744C5}" type="slidenum">
              <a:rPr lang="en-GB" smtClean="0"/>
              <a:t>3</a:t>
            </a:fld>
            <a:endParaRPr lang="en-GB"/>
          </a:p>
        </p:txBody>
      </p:sp>
    </p:spTree>
    <p:extLst>
      <p:ext uri="{BB962C8B-B14F-4D97-AF65-F5344CB8AC3E}">
        <p14:creationId xmlns:p14="http://schemas.microsoft.com/office/powerpoint/2010/main" val="218332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pPr>
            <a:r>
              <a:rPr lang="en-US" sz="1800" b="1" dirty="0">
                <a:solidFill>
                  <a:srgbClr val="262140"/>
                </a:solidFill>
                <a:effectLst/>
                <a:latin typeface="Century Gothic" panose="020B0502020202020204" pitchFamily="34" charset="0"/>
                <a:ea typeface="MS Gothic" panose="020B0609070205080204" pitchFamily="49" charset="-128"/>
                <a:cs typeface="Times New Roman" panose="02020603050405020304" pitchFamily="18" charset="0"/>
              </a:rPr>
              <a:t>Mood</a:t>
            </a:r>
            <a:endParaRPr lang="en-GB" sz="1800" b="1" dirty="0">
              <a:solidFill>
                <a:srgbClr val="262140"/>
              </a:solidFill>
              <a:effectLst/>
              <a:latin typeface="Century Gothic" panose="020B0502020202020204" pitchFamily="34" charset="0"/>
              <a:ea typeface="MS Gothic" panose="020B0609070205080204" pitchFamily="49" charset="-128"/>
              <a:cs typeface="Times New Roman" panose="02020603050405020304" pitchFamily="18" charset="0"/>
            </a:endParaRPr>
          </a:p>
          <a:p>
            <a:pPr marL="228600" indent="-228600">
              <a:lnSpc>
                <a:spcPct val="150000"/>
              </a:lnSpc>
              <a:spcBef>
                <a:spcPts val="200"/>
              </a:spcBef>
              <a:spcAft>
                <a:spcPts val="200"/>
              </a:spcAft>
            </a:pPr>
            <a:r>
              <a:rPr lang="en-US" sz="18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rPr>
              <a:t>People reported feeling more content at the end of the workshops than at the start. Mean score at the start = 93.6 (from a possible range of 0 to 200, where 200 is completely happy and content); mean score at the end = 125.9. This was a highly statistically significant shift, F(538,1) = 159.74, p &lt;.001. People reported feeling less anxious at the end of the workshops (mean anxiety score at outset = 121.61; and 70.41 at the end, so reduced). Again, this was statistically significant F(527, 1) = 289.91, p &lt;. 001. Finally, participants reported feeling more energetic at the end of the workshops (mean score at outset = 82.37, where 0 is very sluggish and tired and 200 is very awake and energetic; and mean score at the end is 107.45). F (543, 1) = 72.70, p &lt;.001. Overall, the largest effect was for anxiety reduction, then improved contentment, followed by increased energy, but all aspects of mood were significantly improved after engagement with the online art workshops.</a:t>
            </a:r>
            <a:endParaRPr lang="en-GB" sz="18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p>
            <a:pPr>
              <a:lnSpc>
                <a:spcPct val="150000"/>
              </a:lnSpc>
              <a:spcBef>
                <a:spcPts val="1200"/>
              </a:spcBef>
            </a:pPr>
            <a:r>
              <a:rPr lang="en-US" sz="1800" b="1" dirty="0">
                <a:solidFill>
                  <a:srgbClr val="262140"/>
                </a:solidFill>
                <a:effectLst/>
                <a:latin typeface="Century Gothic" panose="020B0502020202020204" pitchFamily="34" charset="0"/>
                <a:ea typeface="MS Gothic" panose="020B0609070205080204" pitchFamily="49" charset="-128"/>
                <a:cs typeface="Times New Roman" panose="02020603050405020304" pitchFamily="18" charset="0"/>
              </a:rPr>
              <a:t>Flow</a:t>
            </a:r>
            <a:endParaRPr lang="en-GB" sz="1800" b="1" dirty="0">
              <a:solidFill>
                <a:srgbClr val="262140"/>
              </a:solidFill>
              <a:effectLst/>
              <a:latin typeface="Century Gothic" panose="020B0502020202020204" pitchFamily="34" charset="0"/>
              <a:ea typeface="MS Gothic" panose="020B0609070205080204" pitchFamily="49" charset="-128"/>
              <a:cs typeface="Times New Roman" panose="02020603050405020304" pitchFamily="18" charset="0"/>
            </a:endParaRPr>
          </a:p>
          <a:p>
            <a:pPr marL="228600" indent="-228600">
              <a:lnSpc>
                <a:spcPct val="150000"/>
              </a:lnSpc>
              <a:spcBef>
                <a:spcPts val="200"/>
              </a:spcBef>
              <a:spcAft>
                <a:spcPts val="200"/>
              </a:spcAft>
            </a:pPr>
            <a:r>
              <a:rPr lang="en-US" sz="18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rPr>
              <a:t>Participants reported at the end of the workshops on whether they entered an absorbed state of attention in the session – the ‘flow state’. This  predicted the above effects, suggesting that the flow state is associated with these wellbeing effects (the degree to which anxiety is reduced, is predicted by the flow state and happiness, but not by loneliness or energy, suggesting that getting into the flow state while art making is important to the immediate wellbeing effects experienced). </a:t>
            </a:r>
            <a:endParaRPr lang="en-GB" sz="18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74036ED6-EE63-4889-86AE-576E054744C5}" type="slidenum">
              <a:rPr lang="en-GB" smtClean="0"/>
              <a:t>12</a:t>
            </a:fld>
            <a:endParaRPr lang="en-GB"/>
          </a:p>
        </p:txBody>
      </p:sp>
    </p:spTree>
    <p:extLst>
      <p:ext uri="{BB962C8B-B14F-4D97-AF65-F5344CB8AC3E}">
        <p14:creationId xmlns:p14="http://schemas.microsoft.com/office/powerpoint/2010/main" val="1215772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Times New Roman" panose="02020603050405020304" pitchFamily="18" charset="0"/>
                <a:cs typeface="Calibri" panose="020F0502020204030204" pitchFamily="34" charset="0"/>
              </a:rPr>
              <a:t>Hughes et al. (2019) used a sequential mixed-methods design in order to explore whether the written feedback made on Art Lift evaluation forms could help to understand the differential experiences of ‘completers’ who did (</a:t>
            </a:r>
            <a:r>
              <a:rPr lang="en-GB" sz="1800" i="1" dirty="0">
                <a:effectLst/>
                <a:latin typeface="Calibri" panose="020F0502020204030204" pitchFamily="34" charset="0"/>
                <a:ea typeface="Times New Roman" panose="02020603050405020304" pitchFamily="18" charset="0"/>
                <a:cs typeface="Calibri" panose="020F0502020204030204" pitchFamily="34" charset="0"/>
              </a:rPr>
              <a:t>n</a:t>
            </a:r>
            <a:r>
              <a:rPr lang="en-GB" sz="1800" dirty="0">
                <a:effectLst/>
                <a:latin typeface="Calibri" panose="020F0502020204030204" pitchFamily="34" charset="0"/>
                <a:ea typeface="Times New Roman" panose="02020603050405020304" pitchFamily="18" charset="0"/>
                <a:cs typeface="Calibri" panose="020F0502020204030204" pitchFamily="34" charset="0"/>
              </a:rPr>
              <a:t> = 312) and did not (</a:t>
            </a:r>
            <a:r>
              <a:rPr lang="en-GB" sz="1800" i="1" dirty="0">
                <a:effectLst/>
                <a:latin typeface="Calibri" panose="020F0502020204030204" pitchFamily="34" charset="0"/>
                <a:ea typeface="Times New Roman" panose="02020603050405020304" pitchFamily="18" charset="0"/>
                <a:cs typeface="Calibri" panose="020F0502020204030204" pitchFamily="34" charset="0"/>
              </a:rPr>
              <a:t>n</a:t>
            </a:r>
            <a:r>
              <a:rPr lang="en-GB" sz="1800" dirty="0">
                <a:effectLst/>
                <a:latin typeface="Calibri" panose="020F0502020204030204" pitchFamily="34" charset="0"/>
                <a:ea typeface="Times New Roman" panose="02020603050405020304" pitchFamily="18" charset="0"/>
                <a:cs typeface="Calibri" panose="020F0502020204030204" pitchFamily="34" charset="0"/>
              </a:rPr>
              <a:t> = 95) report an increase in wellbeing scores from the first to final session. A thematic analysis suggested that the two groups differed in their experiences of social interaction during the art workshops. Completers with a decrease in wellbeing described unsupportive or unpleasant interactions with others, for example: “Other participants can make you feel uncomfortable” (Hughes et al., 2019, p. 10). In contrast, completers with increased wellbeing scores described enjoying meeting people with shared experiences and feeling encouraged and supported by others in the group. They also described the art workshops as relaxing, providing a welcome distraction from any health problems and worries. Hughes et al. (2019) proposed a process of change model, where being able to socially relax in the art workshops enables absorption in the art activities and distraction from health concerns and symptoms, in turn leading to increased wellbeing. This process could be inhibited by feelings of social isolation and judgement in the group, leading to an inability to relax, and reduced opportunity for absorption and distraction.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74036ED6-EE63-4889-86AE-576E054744C5}" type="slidenum">
              <a:rPr lang="en-GB" smtClean="0"/>
              <a:t>13</a:t>
            </a:fld>
            <a:endParaRPr lang="en-GB"/>
          </a:p>
        </p:txBody>
      </p:sp>
    </p:spTree>
    <p:extLst>
      <p:ext uri="{BB962C8B-B14F-4D97-AF65-F5344CB8AC3E}">
        <p14:creationId xmlns:p14="http://schemas.microsoft.com/office/powerpoint/2010/main" val="4005119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Arial" panose="020B0604020202020204" pitchFamily="34" charset="0"/>
              </a:rPr>
              <a:t>The flow state has been associated with well-being (Bryce &amp; Haworth, 2002). </a:t>
            </a:r>
          </a:p>
          <a:p>
            <a:endParaRPr lang="en-GB" altLang="en-US" dirty="0">
              <a:latin typeface="Arial" panose="020B0604020202020204" pitchFamily="34" charset="0"/>
            </a:endParaRPr>
          </a:p>
          <a:p>
            <a:r>
              <a:rPr lang="en-GB" altLang="en-US" b="1" dirty="0">
                <a:latin typeface="Arial" panose="020B0604020202020204" pitchFamily="34" charset="0"/>
              </a:rPr>
              <a:t>Creative Adventures and Flow in</a:t>
            </a:r>
          </a:p>
          <a:p>
            <a:r>
              <a:rPr lang="en-GB" altLang="en-US" b="1" dirty="0">
                <a:latin typeface="Arial" panose="020B0604020202020204" pitchFamily="34" charset="0"/>
              </a:rPr>
              <a:t>Art-Making: a Qualitative Study of</a:t>
            </a:r>
          </a:p>
          <a:p>
            <a:r>
              <a:rPr lang="en-GB" altLang="en-US" b="1" dirty="0">
                <a:latin typeface="Arial" panose="020B0604020202020204" pitchFamily="34" charset="0"/>
              </a:rPr>
              <a:t>Women Living with Cancer</a:t>
            </a:r>
            <a:endParaRPr lang="en-GB" altLang="en-US" dirty="0">
              <a:latin typeface="Arial" panose="020B0604020202020204" pitchFamily="34" charset="0"/>
            </a:endParaRPr>
          </a:p>
          <a:p>
            <a:endParaRPr lang="en-GB" altLang="en-US" dirty="0">
              <a:latin typeface="Arial" panose="020B0604020202020204" pitchFamily="34" charset="0"/>
            </a:endParaRPr>
          </a:p>
          <a:p>
            <a:r>
              <a:rPr lang="en-GB" altLang="en-US" dirty="0">
                <a:latin typeface="Arial" panose="020B0604020202020204" pitchFamily="34" charset="0"/>
              </a:rPr>
              <a:t>From Reynolds &amp; Prior (2006):</a:t>
            </a:r>
          </a:p>
          <a:p>
            <a:r>
              <a:rPr lang="en-GB" altLang="en-US" dirty="0">
                <a:latin typeface="Arial" panose="020B0604020202020204" pitchFamily="34" charset="0"/>
              </a:rPr>
              <a:t>Why is flow associated with optimal psychological wellbeing? In addition to encouraging the development of skills, flow promotes strong feelings of accomplishment,</a:t>
            </a:r>
          </a:p>
          <a:p>
            <a:r>
              <a:rPr lang="en-GB" altLang="en-US" dirty="0">
                <a:latin typeface="Arial" panose="020B0604020202020204" pitchFamily="34" charset="0"/>
              </a:rPr>
              <a:t>control and autonomy. During flow, the person lives more vividly in the present moment. It is also a state in which the person feels coherent and at one with the</a:t>
            </a:r>
          </a:p>
          <a:p>
            <a:r>
              <a:rPr lang="en-GB" altLang="en-US" dirty="0">
                <a:latin typeface="Arial" panose="020B0604020202020204" pitchFamily="34" charset="0"/>
              </a:rPr>
              <a:t>environment, rather than fragmented by numerous thoughts, ambivalent motivations and distractions. Csikszentmihalyi (1990) argued that self or personal</a:t>
            </a:r>
          </a:p>
          <a:p>
            <a:r>
              <a:rPr lang="en-GB" altLang="en-US" dirty="0">
                <a:latin typeface="Arial" panose="020B0604020202020204" pitchFamily="34" charset="0"/>
              </a:rPr>
              <a:t>identity emerges more strongly after going into temporary abeyance during flow activity.</a:t>
            </a:r>
          </a:p>
          <a:p>
            <a:endParaRPr lang="en-GB" altLang="en-US" dirty="0">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74036ED6-EE63-4889-86AE-576E054744C5}" type="slidenum">
              <a:rPr lang="en-GB" smtClean="0"/>
              <a:t>14</a:t>
            </a:fld>
            <a:endParaRPr lang="en-GB"/>
          </a:p>
        </p:txBody>
      </p:sp>
    </p:spTree>
    <p:extLst>
      <p:ext uri="{BB962C8B-B14F-4D97-AF65-F5344CB8AC3E}">
        <p14:creationId xmlns:p14="http://schemas.microsoft.com/office/powerpoint/2010/main" val="3329318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1" dirty="0">
                <a:latin typeface="Verdana" panose="020B0604030504040204" pitchFamily="34" charset="0"/>
              </a:rPr>
              <a:t>Health  benefits  of  art-making </a:t>
            </a:r>
            <a:r>
              <a:rPr lang="en-GB" altLang="en-US" sz="1000" b="1" dirty="0">
                <a:latin typeface="Verdana" panose="020B0604030504040204" pitchFamily="34" charset="0"/>
              </a:rPr>
              <a:t>(Tomlinson et al., 2018)</a:t>
            </a:r>
            <a:endParaRPr lang="en-GB" altLang="en-US" sz="1000" dirty="0">
              <a:latin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74036ED6-EE63-4889-86AE-576E054744C5}" type="slidenum">
              <a:rPr lang="en-GB" smtClean="0"/>
              <a:t>15</a:t>
            </a:fld>
            <a:endParaRPr lang="en-GB"/>
          </a:p>
        </p:txBody>
      </p:sp>
    </p:spTree>
    <p:extLst>
      <p:ext uri="{BB962C8B-B14F-4D97-AF65-F5344CB8AC3E}">
        <p14:creationId xmlns:p14="http://schemas.microsoft.com/office/powerpoint/2010/main" val="1602587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mj-lt"/>
              <a:buAutoNum type="arabicParenR"/>
            </a:pPr>
            <a:r>
              <a:rPr lang="en-GB" sz="1100" dirty="0">
                <a:effectLst/>
                <a:latin typeface="Calibri" panose="020F0502020204030204" pitchFamily="34" charset="0"/>
                <a:ea typeface="Calibri" panose="020F0502020204030204" pitchFamily="34" charset="0"/>
                <a:cs typeface="Times New Roman" panose="02020603050405020304" pitchFamily="18" charset="0"/>
              </a:rPr>
              <a:t>Psychologists, such as positive psychologists (like Martin Seligman and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Mihalyi</a:t>
            </a: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Csikszentmihyi</a:t>
            </a:r>
            <a:r>
              <a:rPr lang="en-GB" sz="1100" dirty="0">
                <a:effectLst/>
                <a:latin typeface="Calibri" panose="020F0502020204030204" pitchFamily="34" charset="0"/>
                <a:ea typeface="Calibri" panose="020F0502020204030204" pitchFamily="34" charset="0"/>
                <a:cs typeface="Times New Roman" panose="02020603050405020304" pitchFamily="18" charset="0"/>
              </a:rPr>
              <a:t>) have sought to identify the key components of wellbeing:</a:t>
            </a:r>
          </a:p>
          <a:p>
            <a:pPr marL="742950" lvl="1" indent="-285750">
              <a:lnSpc>
                <a:spcPct val="107000"/>
              </a:lnSpc>
              <a:buFont typeface="+mj-lt"/>
              <a:buAutoNum type="alphaL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For example, Seligman’s PERMA model includes:</a:t>
            </a:r>
          </a:p>
          <a:p>
            <a:pPr marL="1143000" lvl="2" indent="-228600">
              <a:lnSpc>
                <a:spcPct val="107000"/>
              </a:lnSpc>
              <a:buFont typeface="+mj-lt"/>
              <a:buAutoNum type="romanLcPeriod"/>
            </a:pPr>
            <a:r>
              <a:rPr lang="en-GB" sz="1100" b="1" dirty="0">
                <a:effectLst/>
                <a:latin typeface="Calibri" panose="020F0502020204030204" pitchFamily="34" charset="0"/>
                <a:ea typeface="Calibri" panose="020F0502020204030204" pitchFamily="34" charset="0"/>
                <a:cs typeface="Times New Roman" panose="02020603050405020304" pitchFamily="18" charset="0"/>
              </a:rPr>
              <a:t>Positive emotions</a:t>
            </a:r>
            <a:r>
              <a:rPr lang="en-GB" sz="1100" dirty="0">
                <a:effectLst/>
                <a:latin typeface="Calibri" panose="020F0502020204030204" pitchFamily="34" charset="0"/>
                <a:ea typeface="Calibri" panose="020F0502020204030204" pitchFamily="34" charset="0"/>
                <a:cs typeface="Times New Roman" panose="02020603050405020304" pitchFamily="18" charset="0"/>
              </a:rPr>
              <a:t> – regularly feeling moments of joy, inspiration</a:t>
            </a:r>
          </a:p>
          <a:p>
            <a:pPr marL="1143000" lvl="2" indent="-228600">
              <a:lnSpc>
                <a:spcPct val="107000"/>
              </a:lnSpc>
              <a:buFont typeface="+mj-lt"/>
              <a:buAutoNum type="romanLcPeriod"/>
            </a:pPr>
            <a:r>
              <a:rPr lang="en-GB" sz="1100" b="1" dirty="0">
                <a:effectLst/>
                <a:latin typeface="Calibri" panose="020F0502020204030204" pitchFamily="34" charset="0"/>
                <a:ea typeface="Calibri" panose="020F0502020204030204" pitchFamily="34" charset="0"/>
                <a:cs typeface="Times New Roman" panose="02020603050405020304" pitchFamily="18" charset="0"/>
              </a:rPr>
              <a:t>Engagement </a:t>
            </a:r>
            <a:r>
              <a:rPr lang="en-GB" sz="1100" dirty="0">
                <a:effectLst/>
                <a:latin typeface="Calibri" panose="020F0502020204030204" pitchFamily="34" charset="0"/>
                <a:ea typeface="Calibri" panose="020F0502020204030204" pitchFamily="34" charset="0"/>
                <a:cs typeface="Times New Roman" panose="02020603050405020304" pitchFamily="18" charset="0"/>
              </a:rPr>
              <a:t>– taking part in activities that help us to be present in the moment and experience the ‘flow state’ – immersion in the act, forgetting about time and self. </a:t>
            </a:r>
          </a:p>
          <a:p>
            <a:pPr marL="1143000" lvl="2" indent="-228600">
              <a:lnSpc>
                <a:spcPct val="107000"/>
              </a:lnSpc>
              <a:buFont typeface="+mj-lt"/>
              <a:buAutoNum type="romanLcPeriod"/>
            </a:pPr>
            <a:r>
              <a:rPr lang="en-GB" sz="1100" b="1" dirty="0">
                <a:effectLst/>
                <a:latin typeface="Calibri" panose="020F0502020204030204" pitchFamily="34" charset="0"/>
                <a:ea typeface="Calibri" panose="020F0502020204030204" pitchFamily="34" charset="0"/>
                <a:cs typeface="Times New Roman" panose="02020603050405020304" pitchFamily="18" charset="0"/>
              </a:rPr>
              <a:t>Relationships</a:t>
            </a:r>
            <a:r>
              <a:rPr lang="en-GB" sz="1100" dirty="0">
                <a:effectLst/>
                <a:latin typeface="Calibri" panose="020F0502020204030204" pitchFamily="34" charset="0"/>
                <a:ea typeface="Calibri" panose="020F0502020204030204" pitchFamily="34" charset="0"/>
                <a:cs typeface="Times New Roman" panose="02020603050405020304" pitchFamily="18" charset="0"/>
              </a:rPr>
              <a:t> – feeling connected to and supported by others, love and intimacy</a:t>
            </a:r>
          </a:p>
          <a:p>
            <a:pPr marL="1143000" lvl="2" indent="-228600">
              <a:lnSpc>
                <a:spcPct val="107000"/>
              </a:lnSpc>
              <a:buFont typeface="+mj-lt"/>
              <a:buAutoNum type="romanLcPeriod"/>
            </a:pPr>
            <a:r>
              <a:rPr lang="en-GB" sz="1100" b="1" dirty="0">
                <a:effectLst/>
                <a:latin typeface="Calibri" panose="020F0502020204030204" pitchFamily="34" charset="0"/>
                <a:ea typeface="Calibri" panose="020F0502020204030204" pitchFamily="34" charset="0"/>
                <a:cs typeface="Times New Roman" panose="02020603050405020304" pitchFamily="18" charset="0"/>
              </a:rPr>
              <a:t>Meaning</a:t>
            </a:r>
            <a:r>
              <a:rPr lang="en-GB" sz="1100" dirty="0">
                <a:effectLst/>
                <a:latin typeface="Calibri" panose="020F0502020204030204" pitchFamily="34" charset="0"/>
                <a:ea typeface="Calibri" panose="020F0502020204030204" pitchFamily="34" charset="0"/>
                <a:cs typeface="Times New Roman" panose="02020603050405020304" pitchFamily="18" charset="0"/>
              </a:rPr>
              <a:t> – feeling that one’s life is worthwhile, useful, has purpose</a:t>
            </a:r>
          </a:p>
          <a:p>
            <a:pPr marL="1143000" lvl="2" indent="-228600">
              <a:lnSpc>
                <a:spcPct val="107000"/>
              </a:lnSpc>
              <a:buFont typeface="+mj-lt"/>
              <a:buAutoNum type="romanLcPeriod"/>
            </a:pPr>
            <a:r>
              <a:rPr lang="en-GB" sz="1100" b="1" dirty="0">
                <a:effectLst/>
                <a:latin typeface="Calibri" panose="020F0502020204030204" pitchFamily="34" charset="0"/>
                <a:ea typeface="Calibri" panose="020F0502020204030204" pitchFamily="34" charset="0"/>
                <a:cs typeface="Times New Roman" panose="02020603050405020304" pitchFamily="18" charset="0"/>
              </a:rPr>
              <a:t>Accomplishment</a:t>
            </a:r>
            <a:r>
              <a:rPr lang="en-GB" sz="1100" dirty="0">
                <a:effectLst/>
                <a:latin typeface="Calibri" panose="020F0502020204030204" pitchFamily="34" charset="0"/>
                <a:ea typeface="Calibri" panose="020F0502020204030204" pitchFamily="34" charset="0"/>
                <a:cs typeface="Times New Roman" panose="02020603050405020304" pitchFamily="18" charset="0"/>
              </a:rPr>
              <a:t> – feeling s sense of self efficacy and competence, pride, fulfilment, meeting goals.</a:t>
            </a:r>
          </a:p>
          <a:p>
            <a:pPr marL="342900" lvl="0" indent="-342900">
              <a:lnSpc>
                <a:spcPct val="107000"/>
              </a:lnSpc>
              <a:buFont typeface="+mj-lt"/>
              <a:buAutoNum type="arabicParenR"/>
            </a:pPr>
            <a:r>
              <a:rPr lang="en-GB" sz="1100" dirty="0">
                <a:effectLst/>
                <a:latin typeface="Calibri" panose="020F0502020204030204" pitchFamily="34" charset="0"/>
                <a:ea typeface="Calibri" panose="020F0502020204030204" pitchFamily="34" charset="0"/>
                <a:cs typeface="Times New Roman" panose="02020603050405020304" pitchFamily="18" charset="0"/>
              </a:rPr>
              <a:t>Research suggest that engagement with the arts </a:t>
            </a:r>
            <a:r>
              <a:rPr lang="en-GB" sz="1100" i="1" dirty="0">
                <a:effectLst/>
                <a:latin typeface="Calibri" panose="020F0502020204030204" pitchFamily="34" charset="0"/>
                <a:ea typeface="Calibri" panose="020F0502020204030204" pitchFamily="34" charset="0"/>
                <a:cs typeface="Times New Roman" panose="02020603050405020304" pitchFamily="18" charset="0"/>
              </a:rPr>
              <a:t>can </a:t>
            </a:r>
            <a:r>
              <a:rPr lang="en-GB" sz="1100" dirty="0">
                <a:effectLst/>
                <a:latin typeface="Calibri" panose="020F0502020204030204" pitchFamily="34" charset="0"/>
                <a:ea typeface="Calibri" panose="020F0502020204030204" pitchFamily="34" charset="0"/>
                <a:cs typeface="Times New Roman" panose="02020603050405020304" pitchFamily="18" charset="0"/>
              </a:rPr>
              <a:t>help foster some of these aspects of wellbeing, for example:</a:t>
            </a:r>
          </a:p>
          <a:p>
            <a:pPr marL="742950" lvl="1" indent="-285750">
              <a:lnSpc>
                <a:spcPct val="107000"/>
              </a:lnSpc>
              <a:buFont typeface="+mj-lt"/>
              <a:buAutoNum type="alphaL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Research on the arts on prescription, where people experiencing low to moderate levels of anxiety or depression have been referred to a course of art workshops, have been found to increase self-reported levels of mental wellbeing, and to reduce feelings of social isolation.</a:t>
            </a:r>
          </a:p>
          <a:p>
            <a:pPr marL="742950" lvl="1" indent="-285750">
              <a:lnSpc>
                <a:spcPct val="107000"/>
              </a:lnSpc>
              <a:buFont typeface="+mj-lt"/>
              <a:buAutoNum type="alphaL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Different mechanisms have been proposed as to why art workshops might be beneficial, both social and psychological:</a:t>
            </a:r>
          </a:p>
          <a:p>
            <a:pPr marL="1143000" lvl="2" indent="-228600">
              <a:lnSpc>
                <a:spcPct val="107000"/>
              </a:lnSpc>
              <a:buFont typeface="+mj-lt"/>
              <a:buAutoNum type="romanL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Increasing </a:t>
            </a:r>
            <a:r>
              <a:rPr lang="en-GB" sz="1100" b="1" dirty="0">
                <a:effectLst/>
                <a:latin typeface="Calibri" panose="020F0502020204030204" pitchFamily="34" charset="0"/>
                <a:ea typeface="Calibri" panose="020F0502020204030204" pitchFamily="34" charset="0"/>
                <a:cs typeface="Times New Roman" panose="02020603050405020304" pitchFamily="18" charset="0"/>
              </a:rPr>
              <a:t>social bonding</a:t>
            </a:r>
            <a:r>
              <a:rPr lang="en-GB" sz="1100" dirty="0">
                <a:effectLst/>
                <a:latin typeface="Calibri" panose="020F0502020204030204" pitchFamily="34" charset="0"/>
                <a:ea typeface="Calibri" panose="020F0502020204030204" pitchFamily="34" charset="0"/>
                <a:cs typeface="Times New Roman" panose="02020603050405020304" pitchFamily="18" charset="0"/>
              </a:rPr>
              <a:t>, connecting with and forming meaningful connection with others in the art group. </a:t>
            </a:r>
          </a:p>
          <a:p>
            <a:pPr marL="1143000" lvl="2" indent="-228600">
              <a:lnSpc>
                <a:spcPct val="107000"/>
              </a:lnSpc>
              <a:buFont typeface="+mj-lt"/>
              <a:buAutoNum type="romanL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Enjoying the art activities and having </a:t>
            </a:r>
            <a:r>
              <a:rPr lang="en-GB" sz="1100" b="1" dirty="0">
                <a:effectLst/>
                <a:latin typeface="Calibri" panose="020F0502020204030204" pitchFamily="34" charset="0"/>
                <a:ea typeface="Calibri" panose="020F0502020204030204" pitchFamily="34" charset="0"/>
                <a:cs typeface="Times New Roman" panose="02020603050405020304" pitchFamily="18" charset="0"/>
              </a:rPr>
              <a:t>improved mood</a:t>
            </a:r>
            <a:r>
              <a:rPr lang="en-GB" sz="1100" dirty="0">
                <a:effectLst/>
                <a:latin typeface="Calibri" panose="020F0502020204030204" pitchFamily="34" charset="0"/>
                <a:ea typeface="Calibri" panose="020F0502020204030204" pitchFamily="34" charset="0"/>
                <a:cs typeface="Times New Roman" panose="02020603050405020304" pitchFamily="18" charset="0"/>
              </a:rPr>
              <a:t> (decreased anxiety, increased joy and alertness)</a:t>
            </a:r>
          </a:p>
          <a:p>
            <a:pPr marL="1143000" lvl="2" indent="-228600">
              <a:lnSpc>
                <a:spcPct val="107000"/>
              </a:lnSpc>
              <a:buFont typeface="+mj-lt"/>
              <a:buAutoNum type="romanL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Getting </a:t>
            </a:r>
            <a:r>
              <a:rPr lang="en-GB" sz="1100" b="1" dirty="0">
                <a:effectLst/>
                <a:latin typeface="Calibri" panose="020F0502020204030204" pitchFamily="34" charset="0"/>
                <a:ea typeface="Calibri" panose="020F0502020204030204" pitchFamily="34" charset="0"/>
                <a:cs typeface="Times New Roman" panose="02020603050405020304" pitchFamily="18" charset="0"/>
              </a:rPr>
              <a:t>absorbed</a:t>
            </a:r>
            <a:r>
              <a:rPr lang="en-GB" sz="1100" dirty="0">
                <a:effectLst/>
                <a:latin typeface="Calibri" panose="020F0502020204030204" pitchFamily="34" charset="0"/>
                <a:ea typeface="Calibri" panose="020F0502020204030204" pitchFamily="34" charset="0"/>
                <a:cs typeface="Times New Roman" panose="02020603050405020304" pitchFamily="18" charset="0"/>
              </a:rPr>
              <a:t> in the process of art making and distracted from worries or pain. </a:t>
            </a:r>
          </a:p>
          <a:p>
            <a:pPr marL="1143000" lvl="2" indent="-228600">
              <a:lnSpc>
                <a:spcPct val="107000"/>
              </a:lnSpc>
              <a:buFont typeface="+mj-lt"/>
              <a:buAutoNum type="romanL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Feeling a sense of </a:t>
            </a:r>
            <a:r>
              <a:rPr lang="en-GB" sz="1100" b="1" dirty="0">
                <a:effectLst/>
                <a:latin typeface="Calibri" panose="020F0502020204030204" pitchFamily="34" charset="0"/>
                <a:ea typeface="Calibri" panose="020F0502020204030204" pitchFamily="34" charset="0"/>
                <a:cs typeface="Times New Roman" panose="02020603050405020304" pitchFamily="18" charset="0"/>
              </a:rPr>
              <a:t>self mastery</a:t>
            </a:r>
            <a:r>
              <a:rPr lang="en-GB" sz="1100" dirty="0">
                <a:effectLst/>
                <a:latin typeface="Calibri" panose="020F0502020204030204" pitchFamily="34" charset="0"/>
                <a:ea typeface="Calibri" panose="020F0502020204030204" pitchFamily="34" charset="0"/>
                <a:cs typeface="Times New Roman" panose="02020603050405020304" pitchFamily="18" charset="0"/>
              </a:rPr>
              <a:t> and pride in the art the one produces. </a:t>
            </a:r>
          </a:p>
          <a:p>
            <a:pPr marL="1143000" lvl="2" indent="-228600">
              <a:lnSpc>
                <a:spcPct val="107000"/>
              </a:lnSpc>
              <a:buFont typeface="+mj-lt"/>
              <a:buAutoNum type="romanL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Helping to form a </a:t>
            </a:r>
            <a:r>
              <a:rPr lang="en-GB" sz="1100" b="1" dirty="0">
                <a:effectLst/>
                <a:latin typeface="Calibri" panose="020F0502020204030204" pitchFamily="34" charset="0"/>
                <a:ea typeface="Calibri" panose="020F0502020204030204" pitchFamily="34" charset="0"/>
                <a:cs typeface="Times New Roman" panose="02020603050405020304" pitchFamily="18" charset="0"/>
              </a:rPr>
              <a:t>new narrative</a:t>
            </a:r>
            <a:r>
              <a:rPr lang="en-GB" sz="1100" dirty="0">
                <a:effectLst/>
                <a:latin typeface="Calibri" panose="020F0502020204030204" pitchFamily="34" charset="0"/>
                <a:ea typeface="Calibri" panose="020F0502020204030204" pitchFamily="34" charset="0"/>
                <a:cs typeface="Times New Roman" panose="02020603050405020304" pitchFamily="18" charset="0"/>
              </a:rPr>
              <a:t> or meaning through art work </a:t>
            </a:r>
          </a:p>
          <a:p>
            <a:pPr marL="1143000" lvl="2" indent="-228600">
              <a:lnSpc>
                <a:spcPct val="107000"/>
              </a:lnSpc>
              <a:buFont typeface="+mj-lt"/>
              <a:buAutoNum type="romanL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Helping to </a:t>
            </a:r>
            <a:r>
              <a:rPr lang="en-GB" sz="1100" b="1" dirty="0">
                <a:effectLst/>
                <a:latin typeface="Calibri" panose="020F0502020204030204" pitchFamily="34" charset="0"/>
                <a:ea typeface="Calibri" panose="020F0502020204030204" pitchFamily="34" charset="0"/>
                <a:cs typeface="Times New Roman" panose="02020603050405020304" pitchFamily="18" charset="0"/>
              </a:rPr>
              <a:t>self-regulate mood</a:t>
            </a:r>
            <a:r>
              <a:rPr lang="en-GB" sz="1100" dirty="0">
                <a:effectLst/>
                <a:latin typeface="Calibri" panose="020F0502020204030204" pitchFamily="34" charset="0"/>
                <a:ea typeface="Calibri" panose="020F0502020204030204" pitchFamily="34" charset="0"/>
                <a:cs typeface="Times New Roman" panose="02020603050405020304" pitchFamily="18" charset="0"/>
              </a:rPr>
              <a:t> (e.g. doodling when stressed to calm oneself before problem-solving) </a:t>
            </a:r>
          </a:p>
          <a:p>
            <a:pPr marL="342900" lvl="0" indent="-342900">
              <a:lnSpc>
                <a:spcPct val="107000"/>
              </a:lnSpc>
              <a:spcAft>
                <a:spcPts val="800"/>
              </a:spcAft>
              <a:buFont typeface="+mj-lt"/>
              <a:buAutoNum type="arabicParenR"/>
            </a:pPr>
            <a:r>
              <a:rPr lang="en-GB" sz="1100" dirty="0">
                <a:effectLst/>
                <a:latin typeface="Calibri" panose="020F0502020204030204" pitchFamily="34" charset="0"/>
                <a:ea typeface="Calibri" panose="020F0502020204030204" pitchFamily="34" charset="0"/>
                <a:cs typeface="Times New Roman" panose="02020603050405020304" pitchFamily="18" charset="0"/>
              </a:rPr>
              <a:t>Although art making is not a panacea, and is not always associated with positive states (e.g. the creative process can include doubt, worry, stress), there is growing research to suggest that involvement with the arts can be beneficial in numerous ways. </a:t>
            </a:r>
          </a:p>
          <a:p>
            <a:endParaRPr lang="en-GB" dirty="0"/>
          </a:p>
        </p:txBody>
      </p:sp>
      <p:sp>
        <p:nvSpPr>
          <p:cNvPr id="4" name="Slide Number Placeholder 3"/>
          <p:cNvSpPr>
            <a:spLocks noGrp="1"/>
          </p:cNvSpPr>
          <p:nvPr>
            <p:ph type="sldNum" sz="quarter" idx="5"/>
          </p:nvPr>
        </p:nvSpPr>
        <p:spPr/>
        <p:txBody>
          <a:bodyPr/>
          <a:lstStyle/>
          <a:p>
            <a:fld id="{74036ED6-EE63-4889-86AE-576E054744C5}" type="slidenum">
              <a:rPr lang="en-GB" smtClean="0"/>
              <a:t>16</a:t>
            </a:fld>
            <a:endParaRPr lang="en-GB"/>
          </a:p>
        </p:txBody>
      </p:sp>
    </p:spTree>
    <p:extLst>
      <p:ext uri="{BB962C8B-B14F-4D97-AF65-F5344CB8AC3E}">
        <p14:creationId xmlns:p14="http://schemas.microsoft.com/office/powerpoint/2010/main" val="881463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4036ED6-EE63-4889-86AE-576E054744C5}" type="slidenum">
              <a:rPr lang="en-GB" smtClean="0"/>
              <a:t>17</a:t>
            </a:fld>
            <a:endParaRPr lang="en-GB"/>
          </a:p>
        </p:txBody>
      </p:sp>
    </p:spTree>
    <p:extLst>
      <p:ext uri="{BB962C8B-B14F-4D97-AF65-F5344CB8AC3E}">
        <p14:creationId xmlns:p14="http://schemas.microsoft.com/office/powerpoint/2010/main" val="945479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https://www.ncbi.nlm.nih.gov/pmc/articles/PMC7551835/</a:t>
            </a:r>
          </a:p>
        </p:txBody>
      </p:sp>
      <p:sp>
        <p:nvSpPr>
          <p:cNvPr id="4" name="Slide Number Placeholder 3"/>
          <p:cNvSpPr>
            <a:spLocks noGrp="1"/>
          </p:cNvSpPr>
          <p:nvPr>
            <p:ph type="sldNum" sz="quarter" idx="5"/>
          </p:nvPr>
        </p:nvSpPr>
        <p:spPr/>
        <p:txBody>
          <a:bodyPr/>
          <a:lstStyle/>
          <a:p>
            <a:fld id="{74036ED6-EE63-4889-86AE-576E054744C5}" type="slidenum">
              <a:rPr lang="en-GB" smtClean="0"/>
              <a:t>18</a:t>
            </a:fld>
            <a:endParaRPr lang="en-GB"/>
          </a:p>
        </p:txBody>
      </p:sp>
    </p:spTree>
    <p:extLst>
      <p:ext uri="{BB962C8B-B14F-4D97-AF65-F5344CB8AC3E}">
        <p14:creationId xmlns:p14="http://schemas.microsoft.com/office/powerpoint/2010/main" val="4273874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 to results: https://www.mentimeter.com/s/0e7a3c5a4ecc882b9644fef4aa3de7d7/5443f25df8e5</a:t>
            </a:r>
          </a:p>
          <a:p>
            <a:endParaRPr lang="en-GB" dirty="0"/>
          </a:p>
          <a:p>
            <a:endParaRPr lang="en-GB" dirty="0"/>
          </a:p>
        </p:txBody>
      </p:sp>
      <p:sp>
        <p:nvSpPr>
          <p:cNvPr id="4" name="Slide Number Placeholder 3"/>
          <p:cNvSpPr>
            <a:spLocks noGrp="1"/>
          </p:cNvSpPr>
          <p:nvPr>
            <p:ph type="sldNum" sz="quarter" idx="5"/>
          </p:nvPr>
        </p:nvSpPr>
        <p:spPr/>
        <p:txBody>
          <a:bodyPr/>
          <a:lstStyle/>
          <a:p>
            <a:fld id="{74036ED6-EE63-4889-86AE-576E054744C5}" type="slidenum">
              <a:rPr lang="en-GB" smtClean="0"/>
              <a:t>4</a:t>
            </a:fld>
            <a:endParaRPr lang="en-GB"/>
          </a:p>
        </p:txBody>
      </p:sp>
    </p:spTree>
    <p:extLst>
      <p:ext uri="{BB962C8B-B14F-4D97-AF65-F5344CB8AC3E}">
        <p14:creationId xmlns:p14="http://schemas.microsoft.com/office/powerpoint/2010/main" val="1217003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Arial" panose="020B0604020202020204" pitchFamily="34" charset="0"/>
              </a:rPr>
              <a:t>‘Creative participation’ has clear parallels with Csikszentmihalyi’s (1992; 1996) construct of ‘flow’, a loss of self-awareness in a state of intense concentration. “People become so involved in what they are doing that the activity becomes spontaneous, almost automatic; they stop being aware of themselves as separate from the actions they are performing” (Csikszentmihalyi, 1992, p. 53). Csikszentmihalyi (1996) observed that the ‘flow state’ was a common component of the creative work of eminent artists and scientists whom he interviewed. Flow occurs when highly developed skills are employed without critical evaluation, as such it is not unique to creative endeavours and the incidence of flow has been studied in a range of activities, such as socialising, athletics and learning in the classroom (Csikszentmihalyi &amp; Larson, 1984; Jackson, 1992; </a:t>
            </a:r>
            <a:r>
              <a:rPr lang="en-GB" altLang="en-US" dirty="0" err="1">
                <a:latin typeface="Arial" panose="020B0604020202020204" pitchFamily="34" charset="0"/>
              </a:rPr>
              <a:t>Schweinle</a:t>
            </a:r>
            <a:r>
              <a:rPr lang="en-GB" altLang="en-US" dirty="0">
                <a:latin typeface="Arial" panose="020B0604020202020204" pitchFamily="34" charset="0"/>
              </a:rPr>
              <a:t> &amp; Turner, 2006). </a:t>
            </a:r>
          </a:p>
          <a:p>
            <a:endParaRPr lang="en-GB" altLang="en-US" dirty="0">
              <a:latin typeface="Arial" panose="020B0604020202020204" pitchFamily="34" charset="0"/>
            </a:endParaRPr>
          </a:p>
          <a:p>
            <a:r>
              <a:rPr lang="en-GB" altLang="en-US" dirty="0">
                <a:latin typeface="Arial" panose="020B0604020202020204" pitchFamily="34" charset="0"/>
              </a:rPr>
              <a:t>The phenomenological qualities of the flow experience are closely related to Maslow’s (1971) ‘peak experience’ or the ‘creative attitude’, described as involving detachment from time and space, absorption in the activity of the present moment, deep fascination and concentration, an ‘innocence of perceiving’, loss of ego, receptivity and spontaneity. Further, both the flow state and peak experiences relate conceptually to absorption as a state, which involves “a full commitment of available perceptual, motoric, imaginative and ideational resources to a unified representation of the attentional object” (</a:t>
            </a:r>
            <a:r>
              <a:rPr lang="en-GB" altLang="en-US" dirty="0" err="1">
                <a:latin typeface="Arial" panose="020B0604020202020204" pitchFamily="34" charset="0"/>
              </a:rPr>
              <a:t>Tellegen</a:t>
            </a:r>
            <a:r>
              <a:rPr lang="en-GB" altLang="en-US" dirty="0">
                <a:latin typeface="Arial" panose="020B0604020202020204" pitchFamily="34" charset="0"/>
              </a:rPr>
              <a:t> &amp; Atkinson, 1974, p. 274).</a:t>
            </a:r>
          </a:p>
          <a:p>
            <a:endParaRPr lang="en-GB" dirty="0"/>
          </a:p>
        </p:txBody>
      </p:sp>
      <p:sp>
        <p:nvSpPr>
          <p:cNvPr id="4" name="Slide Number Placeholder 3"/>
          <p:cNvSpPr>
            <a:spLocks noGrp="1"/>
          </p:cNvSpPr>
          <p:nvPr>
            <p:ph type="sldNum" sz="quarter" idx="5"/>
          </p:nvPr>
        </p:nvSpPr>
        <p:spPr/>
        <p:txBody>
          <a:bodyPr/>
          <a:lstStyle/>
          <a:p>
            <a:fld id="{74036ED6-EE63-4889-86AE-576E054744C5}" type="slidenum">
              <a:rPr lang="en-GB" smtClean="0"/>
              <a:t>5</a:t>
            </a:fld>
            <a:endParaRPr lang="en-GB"/>
          </a:p>
        </p:txBody>
      </p:sp>
    </p:spTree>
    <p:extLst>
      <p:ext uri="{BB962C8B-B14F-4D97-AF65-F5344CB8AC3E}">
        <p14:creationId xmlns:p14="http://schemas.microsoft.com/office/powerpoint/2010/main" val="3934088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itchFamily="34" charset="0"/>
              </a:rPr>
              <a:t>Nine components of flow:</a:t>
            </a:r>
          </a:p>
          <a:p>
            <a:pPr eaLnBrk="1" hangingPunct="1"/>
            <a:endParaRPr lang="en-US" altLang="en-US" dirty="0">
              <a:latin typeface="Arial" pitchFamily="34" charset="0"/>
            </a:endParaRPr>
          </a:p>
          <a:p>
            <a:pPr eaLnBrk="1" hangingPunct="1">
              <a:spcBef>
                <a:spcPct val="0"/>
              </a:spcBef>
              <a:buFontTx/>
              <a:buAutoNum type="arabicPeriod"/>
            </a:pPr>
            <a:r>
              <a:rPr lang="en-GB" altLang="en-US" sz="1200" dirty="0">
                <a:latin typeface="Arial" pitchFamily="34" charset="0"/>
              </a:rPr>
              <a:t>Clear goals</a:t>
            </a:r>
          </a:p>
          <a:p>
            <a:pPr eaLnBrk="1" hangingPunct="1">
              <a:spcBef>
                <a:spcPct val="0"/>
              </a:spcBef>
              <a:buFontTx/>
              <a:buAutoNum type="arabicPeriod"/>
            </a:pPr>
            <a:r>
              <a:rPr lang="en-GB" altLang="en-US" sz="1200" dirty="0">
                <a:latin typeface="Arial" pitchFamily="34" charset="0"/>
              </a:rPr>
              <a:t>High degree of concentration on limited field of attention</a:t>
            </a:r>
          </a:p>
          <a:p>
            <a:pPr eaLnBrk="1" hangingPunct="1">
              <a:spcBef>
                <a:spcPct val="0"/>
              </a:spcBef>
              <a:buFontTx/>
              <a:buAutoNum type="arabicPeriod"/>
            </a:pPr>
            <a:r>
              <a:rPr lang="en-GB" altLang="en-US" sz="1200" dirty="0">
                <a:latin typeface="Arial" pitchFamily="34" charset="0"/>
              </a:rPr>
              <a:t>Loss of self-consciousness, the merging of action and awareness</a:t>
            </a:r>
          </a:p>
          <a:p>
            <a:pPr eaLnBrk="1" hangingPunct="1">
              <a:spcBef>
                <a:spcPct val="0"/>
              </a:spcBef>
              <a:buFontTx/>
              <a:buAutoNum type="arabicPeriod"/>
            </a:pPr>
            <a:r>
              <a:rPr lang="en-GB" altLang="en-US" sz="1200" dirty="0">
                <a:latin typeface="Arial" pitchFamily="34" charset="0"/>
              </a:rPr>
              <a:t>A distorted sense of time</a:t>
            </a:r>
          </a:p>
          <a:p>
            <a:pPr eaLnBrk="1" hangingPunct="1">
              <a:spcBef>
                <a:spcPct val="0"/>
              </a:spcBef>
              <a:buFontTx/>
              <a:buAutoNum type="arabicPeriod"/>
            </a:pPr>
            <a:r>
              <a:rPr lang="en-GB" altLang="en-US" sz="1200" dirty="0">
                <a:latin typeface="Arial" pitchFamily="34" charset="0"/>
              </a:rPr>
              <a:t>Direct and immediate feedback, behaviour can be adjusted accordingly</a:t>
            </a:r>
          </a:p>
          <a:p>
            <a:pPr eaLnBrk="1" hangingPunct="1">
              <a:spcBef>
                <a:spcPct val="0"/>
              </a:spcBef>
              <a:buFontTx/>
              <a:buAutoNum type="arabicPeriod"/>
            </a:pPr>
            <a:r>
              <a:rPr lang="en-GB" altLang="en-US" sz="1200" dirty="0">
                <a:latin typeface="Arial" pitchFamily="34" charset="0"/>
              </a:rPr>
              <a:t>Balance between ability level and challenge</a:t>
            </a:r>
          </a:p>
          <a:p>
            <a:pPr eaLnBrk="1" hangingPunct="1">
              <a:spcBef>
                <a:spcPct val="0"/>
              </a:spcBef>
              <a:buFontTx/>
              <a:buAutoNum type="arabicPeriod"/>
            </a:pPr>
            <a:r>
              <a:rPr lang="en-GB" altLang="en-US" sz="1200" dirty="0">
                <a:latin typeface="Arial" pitchFamily="34" charset="0"/>
              </a:rPr>
              <a:t>A sense of personal control over the situation</a:t>
            </a:r>
          </a:p>
          <a:p>
            <a:pPr eaLnBrk="1" hangingPunct="1">
              <a:spcBef>
                <a:spcPct val="0"/>
              </a:spcBef>
              <a:buFontTx/>
              <a:buAutoNum type="arabicPeriod"/>
            </a:pPr>
            <a:r>
              <a:rPr lang="en-GB" altLang="en-US" sz="1200" dirty="0">
                <a:latin typeface="Arial" pitchFamily="34" charset="0"/>
              </a:rPr>
              <a:t>Intrinsically rewarding action resulting in effortlessness of action</a:t>
            </a:r>
          </a:p>
          <a:p>
            <a:pPr eaLnBrk="1" hangingPunct="1">
              <a:spcBef>
                <a:spcPct val="0"/>
              </a:spcBef>
              <a:buFontTx/>
              <a:buAutoNum type="arabicPeriod"/>
            </a:pPr>
            <a:r>
              <a:rPr lang="en-GB" altLang="en-US" sz="1200" dirty="0">
                <a:latin typeface="Arial" pitchFamily="34" charset="0"/>
              </a:rPr>
              <a:t>Focus of awareness is narrowed down to the activity itself</a:t>
            </a:r>
          </a:p>
          <a:p>
            <a:pPr eaLnBrk="1" hangingPunct="1"/>
            <a:endParaRPr lang="en-US" altLang="en-US" dirty="0">
              <a:latin typeface="Arial" pitchFamily="34" charset="0"/>
            </a:endParaRPr>
          </a:p>
          <a:p>
            <a:pPr eaLnBrk="1" hangingPunct="1"/>
            <a:r>
              <a:rPr lang="en-US" altLang="en-US" dirty="0">
                <a:latin typeface="Arial" pitchFamily="34" charset="0"/>
              </a:rPr>
              <a:t>A state of intrinsic motivation (that fluctuates, comes and goes, but in relation to a context that is set by challenge and skills, akin to goal setting theories of motivation). </a:t>
            </a:r>
          </a:p>
          <a:p>
            <a:pPr eaLnBrk="1" hangingPunct="1"/>
            <a:endParaRPr lang="en-US" altLang="en-US" dirty="0">
              <a:latin typeface="Arial" pitchFamily="34" charset="0"/>
            </a:endParaRPr>
          </a:p>
          <a:p>
            <a:pPr>
              <a:buFont typeface="Arial" pitchFamily="34" charset="0"/>
              <a:buNone/>
              <a:defRPr/>
            </a:pPr>
            <a:r>
              <a:rPr lang="en-GB" sz="1400" dirty="0">
                <a:latin typeface="+mn-lt"/>
              </a:rPr>
              <a:t>Flow is a loss of self-awareness in a state of intense concentration accompanied by positive </a:t>
            </a:r>
            <a:r>
              <a:rPr lang="en-GB" sz="1400" kern="1200" dirty="0">
                <a:solidFill>
                  <a:schemeClr val="tx1"/>
                </a:solidFill>
                <a:latin typeface="+mn-lt"/>
                <a:ea typeface="+mn-ea"/>
                <a:cs typeface="+mn-cs"/>
              </a:rPr>
              <a:t>emotion. This is thought to be a life-enhancing experience. It has been modelled as a balance between</a:t>
            </a:r>
            <a:r>
              <a:rPr lang="en-GB" sz="1400" kern="1200" baseline="0" dirty="0">
                <a:solidFill>
                  <a:schemeClr val="tx1"/>
                </a:solidFill>
                <a:latin typeface="+mn-lt"/>
                <a:ea typeface="+mn-ea"/>
                <a:cs typeface="+mn-cs"/>
              </a:rPr>
              <a:t> challenges and skills (which leads to an optimal state of arousal – not too stressed or too under-stimulated).</a:t>
            </a:r>
            <a:endParaRPr lang="en-GB" sz="1400" kern="1200" dirty="0">
              <a:solidFill>
                <a:schemeClr val="tx1"/>
              </a:solidFill>
              <a:latin typeface="+mn-lt"/>
              <a:ea typeface="+mn-ea"/>
              <a:cs typeface="+mn-cs"/>
            </a:endParaRPr>
          </a:p>
          <a:p>
            <a:pPr>
              <a:buFont typeface="Arial" pitchFamily="34" charset="0"/>
              <a:buChar char="•"/>
              <a:defRPr/>
            </a:pPr>
            <a:endParaRPr lang="en-GB" sz="1400" dirty="0">
              <a:latin typeface="+mn-lt"/>
            </a:endParaRPr>
          </a:p>
          <a:p>
            <a:pPr>
              <a:defRPr/>
            </a:pPr>
            <a:r>
              <a:rPr lang="en-GB" sz="1400" dirty="0">
                <a:latin typeface="+mn-lt"/>
              </a:rPr>
              <a:t>“</a:t>
            </a:r>
            <a:r>
              <a:rPr lang="en-GB" sz="1200" dirty="0">
                <a:latin typeface="+mn-lt"/>
              </a:rPr>
              <a:t>People become so involved in what they are doing that the activity becomes spontaneous, almost automatic; they stop being aware of themselves as separate from the actions they are performing” (Csikszentmihalyi, 1992, p. 53). </a:t>
            </a:r>
          </a:p>
          <a:p>
            <a:pPr eaLnBrk="1" hangingPunct="1"/>
            <a:endParaRPr lang="en-US" altLang="en-US" dirty="0">
              <a:latin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Arial" pitchFamily="34" charset="0"/>
              </a:rPr>
              <a:t>The phenomenological qualities of the flow experience are closely related to Maslow’s (1971) ‘peak experience’ or the ‘creative attitude’, described as involving detachment from time and space, absorption in the activity of the present moment, deep fascination and concentration, an ‘innocence of perceiving’, loss of ego, receptivity and spontaneity. Further, both the flow state and peak experiences relate conceptually to absorption as a state, which involves “a full commitment of available perceptual, motoric, imaginative and ideational resources to a unified representation of the attentional object” (</a:t>
            </a:r>
            <a:r>
              <a:rPr lang="en-GB" altLang="en-US" dirty="0" err="1">
                <a:latin typeface="Arial" pitchFamily="34" charset="0"/>
              </a:rPr>
              <a:t>Tellegen</a:t>
            </a:r>
            <a:r>
              <a:rPr lang="en-GB" altLang="en-US" dirty="0">
                <a:latin typeface="Arial" pitchFamily="34" charset="0"/>
              </a:rPr>
              <a:t> &amp; Atkinson, 1974, p. 274).</a:t>
            </a:r>
          </a:p>
          <a:p>
            <a:pPr eaLnBrk="1" hangingPunct="1"/>
            <a:endParaRPr lang="en-US" altLang="en-US" dirty="0">
              <a:latin typeface="Arial" pitchFamily="34" charset="0"/>
            </a:endParaRPr>
          </a:p>
          <a:p>
            <a:endParaRPr lang="en-GB" dirty="0"/>
          </a:p>
        </p:txBody>
      </p:sp>
      <p:sp>
        <p:nvSpPr>
          <p:cNvPr id="4" name="Slide Number Placeholder 3"/>
          <p:cNvSpPr>
            <a:spLocks noGrp="1"/>
          </p:cNvSpPr>
          <p:nvPr>
            <p:ph type="sldNum" sz="quarter" idx="5"/>
          </p:nvPr>
        </p:nvSpPr>
        <p:spPr/>
        <p:txBody>
          <a:bodyPr/>
          <a:lstStyle/>
          <a:p>
            <a:fld id="{74036ED6-EE63-4889-86AE-576E054744C5}" type="slidenum">
              <a:rPr lang="en-GB" smtClean="0"/>
              <a:t>6</a:t>
            </a:fld>
            <a:endParaRPr lang="en-GB"/>
          </a:p>
        </p:txBody>
      </p:sp>
    </p:spTree>
    <p:extLst>
      <p:ext uri="{BB962C8B-B14F-4D97-AF65-F5344CB8AC3E}">
        <p14:creationId xmlns:p14="http://schemas.microsoft.com/office/powerpoint/2010/main" val="1080301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Arial" panose="020B0604020202020204" pitchFamily="34" charset="0"/>
              </a:rPr>
              <a:t>Transient </a:t>
            </a:r>
            <a:r>
              <a:rPr lang="en-GB" altLang="en-US" dirty="0" err="1">
                <a:latin typeface="Arial" panose="020B0604020202020204" pitchFamily="34" charset="0"/>
              </a:rPr>
              <a:t>hypofrontality</a:t>
            </a:r>
            <a:r>
              <a:rPr lang="en-GB" altLang="en-US" dirty="0">
                <a:latin typeface="Arial" panose="020B0604020202020204" pitchFamily="34" charset="0"/>
              </a:rPr>
              <a:t>: Dietrich (2004) – </a:t>
            </a:r>
            <a:r>
              <a:rPr lang="en-GB" altLang="en-US" b="1" dirty="0">
                <a:latin typeface="Arial" panose="020B0604020202020204" pitchFamily="34" charset="0"/>
              </a:rPr>
              <a:t>reduced controlled activity</a:t>
            </a:r>
            <a:r>
              <a:rPr lang="en-GB" altLang="en-US" dirty="0">
                <a:latin typeface="Arial" panose="020B0604020202020204" pitchFamily="34" charset="0"/>
              </a:rPr>
              <a:t>. executive functions (planning, self-referential thinking, etc.) is inhibited. Flow states have been associated with reduced frontal lobe activity. </a:t>
            </a:r>
            <a:r>
              <a:rPr lang="en-GB" altLang="en-US" b="1" dirty="0">
                <a:latin typeface="Arial" panose="020B0604020202020204" pitchFamily="34" charset="0"/>
              </a:rPr>
              <a:t>Reduction is effortful thinking and planning and self-consciousness. </a:t>
            </a:r>
            <a:r>
              <a:rPr lang="en-GB" altLang="en-US" b="0" dirty="0">
                <a:latin typeface="Arial" panose="020B0604020202020204" pitchFamily="34" charset="0"/>
              </a:rPr>
              <a:t>Increased reliance on automated, implicit processing, which is less effortful. </a:t>
            </a:r>
          </a:p>
          <a:p>
            <a:endParaRPr lang="en-GB" altLang="en-US" b="0" dirty="0">
              <a:latin typeface="Arial" panose="020B0604020202020204" pitchFamily="34" charset="0"/>
            </a:endParaRPr>
          </a:p>
          <a:p>
            <a:r>
              <a:rPr lang="en-GB" altLang="en-US" b="1" dirty="0">
                <a:latin typeface="Arial" panose="020B0604020202020204" pitchFamily="34" charset="0"/>
              </a:rPr>
              <a:t>Default Mode Network </a:t>
            </a:r>
            <a:r>
              <a:rPr lang="en-GB" altLang="en-US" b="0" dirty="0">
                <a:latin typeface="Arial" panose="020B0604020202020204" pitchFamily="34" charset="0"/>
              </a:rPr>
              <a:t>– mind wandering, self-referential processing, autobiographical memory – is usually active when thinking about oneself, planning events, thinking about the past or future. </a:t>
            </a:r>
          </a:p>
          <a:p>
            <a:endParaRPr lang="en-GB" altLang="en-US" b="0" dirty="0">
              <a:latin typeface="Arial" panose="020B0604020202020204" pitchFamily="34" charset="0"/>
            </a:endParaRPr>
          </a:p>
          <a:p>
            <a:r>
              <a:rPr lang="en-GB" altLang="en-US" b="1" dirty="0">
                <a:latin typeface="Arial" panose="020B0604020202020204" pitchFamily="34" charset="0"/>
              </a:rPr>
              <a:t>Central Executive Network </a:t>
            </a:r>
            <a:r>
              <a:rPr lang="en-GB" altLang="en-US" b="0" dirty="0">
                <a:latin typeface="Arial" panose="020B0604020202020204" pitchFamily="34" charset="0"/>
              </a:rPr>
              <a:t>– active when engaging in external cognitive processing – focusing on a task, inhibiting irrelevant information. Involved in working memory. </a:t>
            </a:r>
          </a:p>
          <a:p>
            <a:endParaRPr lang="en-GB" altLang="en-US" b="0" dirty="0">
              <a:latin typeface="Arial" panose="020B0604020202020204" pitchFamily="34" charset="0"/>
            </a:endParaRPr>
          </a:p>
          <a:p>
            <a:r>
              <a:rPr lang="en-GB" altLang="en-US" b="1" dirty="0">
                <a:latin typeface="Arial" panose="020B0604020202020204" pitchFamily="34" charset="0"/>
              </a:rPr>
              <a:t>Salience Network </a:t>
            </a:r>
            <a:r>
              <a:rPr lang="en-GB" altLang="en-US" b="0" dirty="0">
                <a:latin typeface="Arial" panose="020B0604020202020204" pitchFamily="34" charset="0"/>
              </a:rPr>
              <a:t>– anterior insula cortex  and anterior cingulate cortex – detects salience of stimuli and events. Switching between concentration and mind wandering. Checks that one is still in control, balance between challenges and skills. </a:t>
            </a:r>
          </a:p>
          <a:p>
            <a:endParaRPr lang="en-GB" altLang="en-US" dirty="0">
              <a:latin typeface="Arial" panose="020B0604020202020204" pitchFamily="34" charset="0"/>
            </a:endParaRPr>
          </a:p>
          <a:p>
            <a:r>
              <a:rPr lang="en-GB" altLang="en-US" b="1" dirty="0">
                <a:latin typeface="Arial" panose="020B0604020202020204" pitchFamily="34" charset="0"/>
              </a:rPr>
              <a:t>Dopamine</a:t>
            </a:r>
            <a:r>
              <a:rPr lang="en-GB" altLang="en-US" dirty="0">
                <a:latin typeface="Arial" panose="020B0604020202020204" pitchFamily="34" charset="0"/>
              </a:rPr>
              <a:t> – brain’s dopaminergic reward system – nucleus </a:t>
            </a:r>
            <a:r>
              <a:rPr lang="en-GB" altLang="en-US" dirty="0" err="1">
                <a:latin typeface="Arial" panose="020B0604020202020204" pitchFamily="34" charset="0"/>
              </a:rPr>
              <a:t>accubens</a:t>
            </a:r>
            <a:r>
              <a:rPr lang="en-GB" altLang="en-US" dirty="0">
                <a:latin typeface="Arial" panose="020B0604020202020204" pitchFamily="34" charset="0"/>
              </a:rPr>
              <a:t> and associated dopaminergic pathways – activation associated with enjoyment, hope and optimism. </a:t>
            </a:r>
            <a:r>
              <a:rPr lang="en-GB" altLang="en-US" b="1" dirty="0">
                <a:latin typeface="Arial" panose="020B0604020202020204" pitchFamily="34" charset="0"/>
              </a:rPr>
              <a:t>Activation of the brain’s reward system. </a:t>
            </a:r>
          </a:p>
          <a:p>
            <a:endParaRPr lang="en-GB" altLang="en-US" dirty="0">
              <a:latin typeface="Arial" panose="020B0604020202020204" pitchFamily="34" charset="0"/>
            </a:endParaRPr>
          </a:p>
          <a:p>
            <a:r>
              <a:rPr lang="en-GB" b="0" i="0" dirty="0">
                <a:solidFill>
                  <a:srgbClr val="1C1D1E"/>
                </a:solidFill>
                <a:effectLst/>
                <a:latin typeface="Open Sans" panose="020B0606030504020204" pitchFamily="34" charset="0"/>
              </a:rPr>
              <a:t>locus </a:t>
            </a:r>
            <a:r>
              <a:rPr lang="en-GB" b="0" i="1" dirty="0">
                <a:solidFill>
                  <a:srgbClr val="1C1D1E"/>
                </a:solidFill>
                <a:effectLst/>
                <a:latin typeface="Open Sans" panose="020B0606030504020204" pitchFamily="34" charset="0"/>
              </a:rPr>
              <a:t>coeruleus-norepinephrine</a:t>
            </a:r>
            <a:r>
              <a:rPr lang="en-GB" b="0" i="0" dirty="0">
                <a:solidFill>
                  <a:srgbClr val="1C1D1E"/>
                </a:solidFill>
                <a:effectLst/>
                <a:latin typeface="Open Sans" panose="020B0606030504020204" pitchFamily="34" charset="0"/>
              </a:rPr>
              <a:t> (LC-NE) system, which plays a role in sleep and wakefulness, as well as motivation and attention. Plays a role in being engaged in a task – releases pulses of norepinephrine – </a:t>
            </a:r>
            <a:r>
              <a:rPr lang="en-GB" b="1" i="0" dirty="0">
                <a:solidFill>
                  <a:srgbClr val="1C1D1E"/>
                </a:solidFill>
                <a:effectLst/>
                <a:latin typeface="Open Sans" panose="020B0606030504020204" pitchFamily="34" charset="0"/>
              </a:rPr>
              <a:t>brain’s engagement system – motivation. Norepinephrine is </a:t>
            </a:r>
            <a:r>
              <a:rPr lang="en-GB" b="0" i="0" dirty="0">
                <a:solidFill>
                  <a:srgbClr val="212121"/>
                </a:solidFill>
                <a:effectLst/>
                <a:latin typeface="Merriweather"/>
              </a:rPr>
              <a:t>an excitatory neurotransmitter, boosting activity.</a:t>
            </a:r>
            <a:endParaRPr lang="en-GB" b="0" i="0" dirty="0">
              <a:solidFill>
                <a:srgbClr val="1C1D1E"/>
              </a:solidFill>
              <a:effectLst/>
              <a:latin typeface="Open Sans" panose="020B0606030504020204" pitchFamily="34" charset="0"/>
            </a:endParaRPr>
          </a:p>
          <a:p>
            <a:endParaRPr lang="en-GB" altLang="en-US" b="1" i="0" dirty="0">
              <a:solidFill>
                <a:srgbClr val="1C1D1E"/>
              </a:solidFill>
              <a:effectLst/>
              <a:latin typeface="Open Sans" panose="020B0606030504020204" pitchFamily="34" charset="0"/>
            </a:endParaRPr>
          </a:p>
          <a:p>
            <a:r>
              <a:rPr lang="en-GB" altLang="en-US" b="1" i="0" dirty="0">
                <a:solidFill>
                  <a:srgbClr val="1C1D1E"/>
                </a:solidFill>
                <a:effectLst/>
                <a:latin typeface="Open Sans" panose="020B0606030504020204" pitchFamily="34" charset="0"/>
              </a:rPr>
              <a:t>Reduced amygdala activity – </a:t>
            </a:r>
            <a:r>
              <a:rPr lang="en-GB" altLang="en-US" b="0" i="0" dirty="0">
                <a:solidFill>
                  <a:srgbClr val="1C1D1E"/>
                </a:solidFill>
                <a:effectLst/>
                <a:latin typeface="Open Sans" panose="020B0606030504020204" pitchFamily="34" charset="0"/>
              </a:rPr>
              <a:t>activated by stress and fear, negative affect. Reduced sympathetic nervous system activity. </a:t>
            </a:r>
            <a:endParaRPr lang="en-GB" altLang="en-US" b="0" dirty="0">
              <a:latin typeface="Arial" panose="020B0604020202020204" pitchFamily="34" charset="0"/>
            </a:endParaRPr>
          </a:p>
          <a:p>
            <a:endParaRPr lang="en-GB" altLang="en-US" dirty="0">
              <a:latin typeface="Arial" panose="020B0604020202020204" pitchFamily="34" charset="0"/>
            </a:endParaRPr>
          </a:p>
          <a:p>
            <a:endParaRPr lang="en-GB" altLang="en-US" dirty="0">
              <a:latin typeface="Arial" panose="020B0604020202020204" pitchFamily="34" charset="0"/>
            </a:endParaRPr>
          </a:p>
          <a:p>
            <a:r>
              <a:rPr lang="en-GB" altLang="en-US" dirty="0" err="1">
                <a:latin typeface="Arial" panose="020B0604020202020204" pitchFamily="34" charset="0"/>
              </a:rPr>
              <a:t>Egner</a:t>
            </a:r>
            <a:r>
              <a:rPr lang="en-GB" altLang="en-US" dirty="0">
                <a:latin typeface="Arial" panose="020B0604020202020204" pitchFamily="34" charset="0"/>
              </a:rPr>
              <a:t> and </a:t>
            </a:r>
            <a:r>
              <a:rPr lang="en-GB" altLang="en-US" dirty="0" err="1">
                <a:latin typeface="Arial" panose="020B0604020202020204" pitchFamily="34" charset="0"/>
              </a:rPr>
              <a:t>Gruzelier</a:t>
            </a:r>
            <a:r>
              <a:rPr lang="en-GB" altLang="en-US" dirty="0">
                <a:latin typeface="Arial" panose="020B0604020202020204" pitchFamily="34" charset="0"/>
              </a:rPr>
              <a:t> (2003) assessed artistic performance after a period of neurofeedback training. The neurofeedback programme aimed to increase theta over alpha waves and produce a relaxed wakeful state</a:t>
            </a:r>
            <a:r>
              <a:rPr lang="en-GB" altLang="en-US" dirty="0">
                <a:latin typeface="Arial" panose="020B0604020202020204" pitchFamily="34" charset="0"/>
                <a:hlinkClick r:id="rId3" action="ppaction://hlinksldjump"/>
              </a:rPr>
              <a:t>[1]</a:t>
            </a:r>
            <a:r>
              <a:rPr lang="en-GB" altLang="en-US" dirty="0">
                <a:latin typeface="Arial" panose="020B0604020202020204" pitchFamily="34" charset="0"/>
              </a:rPr>
              <a:t> − frontocentral theta activity has been associated with focused states, meditative concentration and with feelings of well-being (</a:t>
            </a:r>
            <a:r>
              <a:rPr lang="en-GB" altLang="en-US" dirty="0" err="1">
                <a:latin typeface="Arial" panose="020B0604020202020204" pitchFamily="34" charset="0"/>
              </a:rPr>
              <a:t>Gruzelier</a:t>
            </a:r>
            <a:r>
              <a:rPr lang="en-GB" altLang="en-US" dirty="0">
                <a:latin typeface="Arial" panose="020B0604020202020204" pitchFamily="34" charset="0"/>
              </a:rPr>
              <a:t>, 2009). Working with music students at the Royal College of Music, </a:t>
            </a:r>
            <a:r>
              <a:rPr lang="en-GB" altLang="en-US" dirty="0" err="1">
                <a:latin typeface="Arial" panose="020B0604020202020204" pitchFamily="34" charset="0"/>
              </a:rPr>
              <a:t>Egner</a:t>
            </a:r>
            <a:r>
              <a:rPr lang="en-GB" altLang="en-US" dirty="0">
                <a:latin typeface="Arial" panose="020B0604020202020204" pitchFamily="34" charset="0"/>
              </a:rPr>
              <a:t> and </a:t>
            </a:r>
            <a:r>
              <a:rPr lang="en-GB" altLang="en-US" dirty="0" err="1">
                <a:latin typeface="Arial" panose="020B0604020202020204" pitchFamily="34" charset="0"/>
              </a:rPr>
              <a:t>Gruzelier</a:t>
            </a:r>
            <a:r>
              <a:rPr lang="en-GB" altLang="en-US" dirty="0">
                <a:latin typeface="Arial" panose="020B0604020202020204" pitchFamily="34" charset="0"/>
              </a:rPr>
              <a:t> found that following this alpha/theta training, participants’ performances whilst playing music significantly improved, in comparison to a control group who received no neurofeedback training. The ratings of creative performance were made by blind judges (on imagination, communication, rhythmical accuracy and competence). Edge and Lancaster (2004) reported on the phenomenological components of the musicians’ experiences of the training programme and its effect upon their performance − the following is a description by a female pianist:</a:t>
            </a:r>
          </a:p>
          <a:p>
            <a:endParaRPr lang="en-GB" altLang="en-US" dirty="0">
              <a:latin typeface="Arial" panose="020B0604020202020204" pitchFamily="34" charset="0"/>
            </a:endParaRPr>
          </a:p>
          <a:p>
            <a:r>
              <a:rPr lang="en-GB" altLang="en-US" dirty="0">
                <a:latin typeface="Arial" panose="020B0604020202020204" pitchFamily="34" charset="0"/>
              </a:rPr>
              <a:t>During the training sessions I feel extremely relaxed and as though my mind is able to freely glide with my creative ideas bringing a new kind of spontaneity and energy to my thought processes … this gives me the opportunity to explore other areas of creativity that were previously unavailable to me as I’m free from the physical act of playing the piano whilst mentally being in the state of a performance. It’s an extremely satisfying state to be in as it’s almost as though I’ve been introduced to thinking of nothing, which then takes me to a place where creative possibilities seem boundless. (</a:t>
            </a:r>
            <a:r>
              <a:rPr lang="en-GB" altLang="en-US" dirty="0" err="1">
                <a:latin typeface="Arial" panose="020B0604020202020204" pitchFamily="34" charset="0"/>
              </a:rPr>
              <a:t>Gruzelier</a:t>
            </a:r>
            <a:r>
              <a:rPr lang="en-GB" altLang="en-US" dirty="0">
                <a:latin typeface="Arial" panose="020B0604020202020204" pitchFamily="34" charset="0"/>
              </a:rPr>
              <a:t>, 2009, p. 104.)</a:t>
            </a:r>
          </a:p>
          <a:p>
            <a:endParaRPr lang="en-GB" altLang="en-US" dirty="0">
              <a:latin typeface="Arial" panose="020B0604020202020204" pitchFamily="34" charset="0"/>
            </a:endParaRPr>
          </a:p>
          <a:p>
            <a:r>
              <a:rPr lang="en-GB" altLang="en-US" dirty="0">
                <a:latin typeface="Arial" panose="020B0604020202020204" pitchFamily="34" charset="0"/>
              </a:rPr>
              <a:t>That the expressiveness and technical performance of creatives may be enhanced by alpha/theta EEG-biofeedback has been replicated in a number of subsequent studies, with competitive ballroom dancers (Raymond, Sajid, Parkinson &amp; </a:t>
            </a:r>
            <a:r>
              <a:rPr lang="en-GB" altLang="en-US" dirty="0" err="1">
                <a:latin typeface="Arial" panose="020B0604020202020204" pitchFamily="34" charset="0"/>
              </a:rPr>
              <a:t>Gruzelier</a:t>
            </a:r>
            <a:r>
              <a:rPr lang="en-GB" altLang="en-US" dirty="0">
                <a:latin typeface="Arial" panose="020B0604020202020204" pitchFamily="34" charset="0"/>
              </a:rPr>
              <a:t>, 2005), novice singers (Leach, Holmes, Hirst &amp; </a:t>
            </a:r>
            <a:r>
              <a:rPr lang="en-GB" altLang="en-US" dirty="0" err="1">
                <a:latin typeface="Arial" panose="020B0604020202020204" pitchFamily="34" charset="0"/>
              </a:rPr>
              <a:t>Gruzelier</a:t>
            </a:r>
            <a:r>
              <a:rPr lang="en-GB" altLang="en-US" dirty="0">
                <a:latin typeface="Arial" panose="020B0604020202020204" pitchFamily="34" charset="0"/>
              </a:rPr>
              <a:t>, </a:t>
            </a:r>
            <a:r>
              <a:rPr lang="en-GB" altLang="en-US" i="1" dirty="0">
                <a:latin typeface="Arial" panose="020B0604020202020204" pitchFamily="34" charset="0"/>
              </a:rPr>
              <a:t>in preparation</a:t>
            </a:r>
            <a:r>
              <a:rPr lang="en-GB" altLang="en-US" dirty="0">
                <a:latin typeface="Arial" panose="020B0604020202020204" pitchFamily="34" charset="0"/>
              </a:rPr>
              <a:t>, cited by </a:t>
            </a:r>
            <a:r>
              <a:rPr lang="en-GB" altLang="en-US" dirty="0" err="1">
                <a:latin typeface="Arial" panose="020B0604020202020204" pitchFamily="34" charset="0"/>
              </a:rPr>
              <a:t>Gruzerlier</a:t>
            </a:r>
            <a:r>
              <a:rPr lang="en-GB" altLang="en-US" dirty="0">
                <a:latin typeface="Arial" panose="020B0604020202020204" pitchFamily="34" charset="0"/>
              </a:rPr>
              <a:t>, 2009) and professional singers from the Stuttgart Opera (Kleber, </a:t>
            </a:r>
            <a:r>
              <a:rPr lang="en-GB" altLang="en-US" dirty="0" err="1">
                <a:latin typeface="Arial" panose="020B0604020202020204" pitchFamily="34" charset="0"/>
              </a:rPr>
              <a:t>Gruzelier</a:t>
            </a:r>
            <a:r>
              <a:rPr lang="en-GB" altLang="en-US" dirty="0">
                <a:latin typeface="Arial" panose="020B0604020202020204" pitchFamily="34" charset="0"/>
              </a:rPr>
              <a:t>, </a:t>
            </a:r>
            <a:r>
              <a:rPr lang="en-GB" altLang="en-US" dirty="0" err="1">
                <a:latin typeface="Arial" panose="020B0604020202020204" pitchFamily="34" charset="0"/>
              </a:rPr>
              <a:t>Bensch</a:t>
            </a:r>
            <a:r>
              <a:rPr lang="en-GB" altLang="en-US" dirty="0">
                <a:latin typeface="Arial" panose="020B0604020202020204" pitchFamily="34" charset="0"/>
              </a:rPr>
              <a:t> &amp; </a:t>
            </a:r>
            <a:r>
              <a:rPr lang="en-GB" altLang="en-US" dirty="0" err="1">
                <a:latin typeface="Arial" panose="020B0604020202020204" pitchFamily="34" charset="0"/>
              </a:rPr>
              <a:t>Birbaumer</a:t>
            </a:r>
            <a:r>
              <a:rPr lang="en-GB" altLang="en-US" dirty="0">
                <a:latin typeface="Arial" panose="020B0604020202020204" pitchFamily="34" charset="0"/>
              </a:rPr>
              <a:t>, </a:t>
            </a:r>
            <a:r>
              <a:rPr lang="en-GB" altLang="en-US" i="1" dirty="0">
                <a:latin typeface="Arial" panose="020B0604020202020204" pitchFamily="34" charset="0"/>
              </a:rPr>
              <a:t>in preparation</a:t>
            </a:r>
            <a:r>
              <a:rPr lang="en-GB" altLang="en-US" dirty="0">
                <a:latin typeface="Arial" panose="020B0604020202020204" pitchFamily="34" charset="0"/>
              </a:rPr>
              <a:t>, cited by </a:t>
            </a:r>
            <a:r>
              <a:rPr lang="en-GB" altLang="en-US" dirty="0" err="1">
                <a:latin typeface="Arial" panose="020B0604020202020204" pitchFamily="34" charset="0"/>
              </a:rPr>
              <a:t>Gruzerlier</a:t>
            </a:r>
            <a:r>
              <a:rPr lang="en-GB" altLang="en-US" dirty="0">
                <a:latin typeface="Arial" panose="020B0604020202020204" pitchFamily="34" charset="0"/>
              </a:rPr>
              <a:t>, 2009). However, we may ask what state of consciousness this procedure might induce, might it be akin to the hypnagogic state as </a:t>
            </a:r>
            <a:r>
              <a:rPr lang="en-GB" altLang="en-US" dirty="0" err="1">
                <a:latin typeface="Arial" panose="020B0604020202020204" pitchFamily="34" charset="0"/>
              </a:rPr>
              <a:t>Gruzelier</a:t>
            </a:r>
            <a:r>
              <a:rPr lang="en-GB" altLang="en-US" dirty="0">
                <a:latin typeface="Arial" panose="020B0604020202020204" pitchFamily="34" charset="0"/>
              </a:rPr>
              <a:t> (2009) suggests or to the flow state, as suggested in the quote above, with its </a:t>
            </a:r>
            <a:r>
              <a:rPr lang="en-GB" altLang="en-US" dirty="0" err="1">
                <a:latin typeface="Arial" panose="020B0604020202020204" pitchFamily="34" charset="0"/>
              </a:rPr>
              <a:t>empahsis</a:t>
            </a:r>
            <a:r>
              <a:rPr lang="en-GB" altLang="en-US" dirty="0">
                <a:latin typeface="Arial" panose="020B0604020202020204" pitchFamily="34" charset="0"/>
              </a:rPr>
              <a:t> upon </a:t>
            </a:r>
            <a:r>
              <a:rPr lang="en-GB" altLang="en-US" dirty="0" err="1">
                <a:latin typeface="Arial" panose="020B0604020202020204" pitchFamily="34" charset="0"/>
              </a:rPr>
              <a:t>autmomaticity</a:t>
            </a:r>
            <a:r>
              <a:rPr lang="en-GB" altLang="en-US" dirty="0">
                <a:latin typeface="Arial" panose="020B0604020202020204" pitchFamily="34" charset="0"/>
              </a:rPr>
              <a:t> and “being in the state of a performance”? Indeed, the protocol has been criticised for not leading to clear changes in EEG activity post-training, or at least this has not been reported (Vernon,  2005). Vernon (2005) notes that it is not possible to discern whether any putative changes might be due to alpha decreasing, theta increasing, a combination of the two, or both increasing but with a preponderance of theta – or indeed whether </a:t>
            </a:r>
            <a:r>
              <a:rPr lang="en-GB" altLang="en-US" dirty="0" err="1">
                <a:latin typeface="Arial" panose="020B0604020202020204" pitchFamily="34" charset="0"/>
              </a:rPr>
              <a:t>thre</a:t>
            </a:r>
            <a:r>
              <a:rPr lang="en-GB" altLang="en-US" dirty="0">
                <a:latin typeface="Arial" panose="020B0604020202020204" pitchFamily="34" charset="0"/>
              </a:rPr>
              <a:t> are any long-lasting changes at all. He also criticises the methodology, noting that the control groups had less contact with the experimenters than the neurofeedback group, which may be a confounding factor. </a:t>
            </a:r>
          </a:p>
          <a:p>
            <a:endParaRPr lang="en-GB" altLang="en-US" dirty="0">
              <a:latin typeface="Arial" panose="020B0604020202020204" pitchFamily="34" charset="0"/>
            </a:endParaRPr>
          </a:p>
          <a:p>
            <a:r>
              <a:rPr lang="en-GB" altLang="en-US" dirty="0">
                <a:latin typeface="Arial" panose="020B0604020202020204" pitchFamily="34" charset="0"/>
              </a:rPr>
              <a:t>This procedure has been used in various fields in an attempt to facilitate ‘optimal performance’, particularly in sport, for example, with pre-elite archers (Landers et al., 1991) and as such is not specific to creativity. However, </a:t>
            </a:r>
            <a:r>
              <a:rPr lang="en-GB" altLang="en-US" dirty="0" err="1">
                <a:latin typeface="Arial" panose="020B0604020202020204" pitchFamily="34" charset="0"/>
              </a:rPr>
              <a:t>Gruzelier</a:t>
            </a:r>
            <a:r>
              <a:rPr lang="en-GB" altLang="en-US" dirty="0">
                <a:latin typeface="Arial" panose="020B0604020202020204" pitchFamily="34" charset="0"/>
              </a:rPr>
              <a:t> (2009) argues that creative cognition might also be enhanced through alpha/theta neurofeedback training, drawing upon anecdotal reports of moments of creative inspiration arising in the hypnagogic state, such as the well-known example of </a:t>
            </a:r>
            <a:r>
              <a:rPr lang="en-GB" altLang="en-US" dirty="0" err="1">
                <a:latin typeface="Arial" panose="020B0604020202020204" pitchFamily="34" charset="0"/>
              </a:rPr>
              <a:t>Kekulé’s</a:t>
            </a:r>
            <a:r>
              <a:rPr lang="en-GB" altLang="en-US" dirty="0">
                <a:latin typeface="Arial" panose="020B0604020202020204" pitchFamily="34" charset="0"/>
              </a:rPr>
              <a:t> vision of the </a:t>
            </a:r>
            <a:r>
              <a:rPr lang="en-GB" altLang="en-US" dirty="0" err="1">
                <a:latin typeface="Arial" panose="020B0604020202020204" pitchFamily="34" charset="0"/>
              </a:rPr>
              <a:t>uroborus</a:t>
            </a:r>
            <a:r>
              <a:rPr lang="en-GB" altLang="en-US" dirty="0">
                <a:latin typeface="Arial" panose="020B0604020202020204" pitchFamily="34" charset="0"/>
              </a:rPr>
              <a:t> that intimated the structure of the Benzene ring, and also upon neuropsychological research suggesting that theta facilitates long distance cortical and subcortical connections in the brain, which might underpin novel ideation. </a:t>
            </a:r>
            <a:r>
              <a:rPr lang="en-US" altLang="ko-KR" dirty="0">
                <a:latin typeface="Arial" panose="020B0604020202020204" pitchFamily="34" charset="0"/>
                <a:ea typeface="굴림" panose="020B0600000101010101" pitchFamily="34" charset="-127"/>
              </a:rPr>
              <a:t>Boynton (2001) assessed the creative performance of participants before and after </a:t>
            </a:r>
            <a:r>
              <a:rPr lang="en-GB" altLang="ko-KR" dirty="0">
                <a:latin typeface="Arial" panose="020B0604020202020204" pitchFamily="34" charset="0"/>
                <a:ea typeface="굴림" panose="020B0600000101010101" pitchFamily="34" charset="-127"/>
              </a:rPr>
              <a:t>alpha/theta neurofeedback and </a:t>
            </a:r>
            <a:r>
              <a:rPr lang="en-US" altLang="ko-KR" dirty="0">
                <a:latin typeface="Arial" panose="020B0604020202020204" pitchFamily="34" charset="0"/>
                <a:ea typeface="굴림" panose="020B0600000101010101" pitchFamily="34" charset="-127"/>
              </a:rPr>
              <a:t>found no enhancement of divergent thinking in comparison to a control group. However, this study has been criticized for having a confound in the conditions, where both groups received training that facilitated access to </a:t>
            </a:r>
            <a:r>
              <a:rPr lang="en-US" altLang="ko-KR" dirty="0" err="1">
                <a:latin typeface="Arial" panose="020B0604020202020204" pitchFamily="34" charset="0"/>
                <a:ea typeface="굴림" panose="020B0600000101010101" pitchFamily="34" charset="-127"/>
              </a:rPr>
              <a:t>hypnagogia</a:t>
            </a:r>
            <a:r>
              <a:rPr lang="en-US" altLang="ko-KR" dirty="0">
                <a:latin typeface="Arial" panose="020B0604020202020204" pitchFamily="34" charset="0"/>
                <a:ea typeface="굴림" panose="020B0600000101010101" pitchFamily="34" charset="-127"/>
              </a:rPr>
              <a:t>, and there was a significant increase in the flexibility component of divergent thinking across the entire sample (Boynton, 2001; Vernon, 2005). In contrast, </a:t>
            </a:r>
            <a:r>
              <a:rPr lang="en-US" altLang="ko-KR" dirty="0" err="1">
                <a:latin typeface="Arial" panose="020B0604020202020204" pitchFamily="34" charset="0"/>
                <a:ea typeface="굴림" panose="020B0600000101010101" pitchFamily="34" charset="-127"/>
              </a:rPr>
              <a:t>Gruzelier</a:t>
            </a:r>
            <a:r>
              <a:rPr lang="en-US" altLang="ko-KR" dirty="0">
                <a:latin typeface="Arial" panose="020B0604020202020204" pitchFamily="34" charset="0"/>
                <a:ea typeface="굴림" panose="020B0600000101010101" pitchFamily="34" charset="-127"/>
              </a:rPr>
              <a:t> (2009) cites a study conducted by himself and colleagues (Thompson, </a:t>
            </a:r>
            <a:r>
              <a:rPr lang="en-US" altLang="ko-KR" dirty="0" err="1">
                <a:latin typeface="Arial" panose="020B0604020202020204" pitchFamily="34" charset="0"/>
                <a:ea typeface="굴림" panose="020B0600000101010101" pitchFamily="34" charset="-127"/>
              </a:rPr>
              <a:t>Steffert</a:t>
            </a:r>
            <a:r>
              <a:rPr lang="en-US" altLang="ko-KR" dirty="0">
                <a:latin typeface="Arial" panose="020B0604020202020204" pitchFamily="34" charset="0"/>
                <a:ea typeface="굴림" panose="020B0600000101010101" pitchFamily="34" charset="-127"/>
              </a:rPr>
              <a:t>, Redding &amp; </a:t>
            </a:r>
            <a:r>
              <a:rPr lang="en-US" altLang="ko-KR" dirty="0" err="1">
                <a:latin typeface="Arial" panose="020B0604020202020204" pitchFamily="34" charset="0"/>
                <a:ea typeface="굴림" panose="020B0600000101010101" pitchFamily="34" charset="-127"/>
              </a:rPr>
              <a:t>Gruzelier</a:t>
            </a:r>
            <a:r>
              <a:rPr lang="en-US" altLang="ko-KR" dirty="0">
                <a:latin typeface="Arial" panose="020B0604020202020204" pitchFamily="34" charset="0"/>
                <a:ea typeface="굴림" panose="020B0600000101010101" pitchFamily="34" charset="-127"/>
              </a:rPr>
              <a:t>, unpublished) which did find an increase in cognitive creativity after neurofeedback training. Thus, as yet, the effect of alpha/theta training upon creative cognition is as yet unclear and requires further empirical evidence and validation of the protocol. </a:t>
            </a:r>
          </a:p>
          <a:p>
            <a:br>
              <a:rPr lang="en-US" altLang="ko-KR" dirty="0">
                <a:latin typeface="Arial" panose="020B0604020202020204" pitchFamily="34" charset="0"/>
                <a:ea typeface="굴림" panose="020B0600000101010101" pitchFamily="34" charset="-127"/>
              </a:rPr>
            </a:br>
            <a:r>
              <a:rPr lang="en-GB" altLang="ko-KR" dirty="0">
                <a:latin typeface="Arial" panose="020B0604020202020204" pitchFamily="34" charset="0"/>
                <a:ea typeface="굴림" panose="020B0600000101010101" pitchFamily="34" charset="-127"/>
                <a:hlinkClick r:id="rId3" action="ppaction://hlinksldjump"/>
              </a:rPr>
              <a:t>[1]</a:t>
            </a:r>
            <a:r>
              <a:rPr lang="en-GB" altLang="ko-KR" dirty="0">
                <a:latin typeface="Arial" panose="020B0604020202020204" pitchFamily="34" charset="0"/>
                <a:ea typeface="굴림" panose="020B0600000101010101" pitchFamily="34" charset="-127"/>
              </a:rPr>
              <a:t>  Participants are trained to raise theta activity over alpha activity with eyes closed and with the use of acoustic guides – without falling asleep. Alpha usually increases when the eyes are closed, and participants are actually trained to increase alpha over theta (producing the sound of a babbling brook) and then theta over alpha (producing the sound of crashing waves). Theta comes more prominent on the boundary of sleep. Thus, participants are trained to stay awake in a state that usually leads to sleep and to maintain </a:t>
            </a:r>
            <a:r>
              <a:rPr lang="en-GB" altLang="ko-KR" dirty="0" err="1">
                <a:latin typeface="Arial" panose="020B0604020202020204" pitchFamily="34" charset="0"/>
                <a:ea typeface="굴림" panose="020B0600000101010101" pitchFamily="34" charset="-127"/>
              </a:rPr>
              <a:t>awakeness</a:t>
            </a:r>
            <a:r>
              <a:rPr lang="en-GB" altLang="ko-KR" dirty="0">
                <a:latin typeface="Arial" panose="020B0604020202020204" pitchFamily="34" charset="0"/>
                <a:ea typeface="굴림" panose="020B0600000101010101" pitchFamily="34" charset="-127"/>
              </a:rPr>
              <a:t>, and are assessed according to their ability increase the theta/alpha ratio over time (</a:t>
            </a:r>
            <a:r>
              <a:rPr lang="en-GB" altLang="ko-KR" dirty="0" err="1">
                <a:latin typeface="Arial" panose="020B0604020202020204" pitchFamily="34" charset="0"/>
                <a:ea typeface="굴림" panose="020B0600000101010101" pitchFamily="34" charset="-127"/>
              </a:rPr>
              <a:t>Egner</a:t>
            </a:r>
            <a:r>
              <a:rPr lang="en-GB" altLang="ko-KR" dirty="0">
                <a:latin typeface="Arial" panose="020B0604020202020204" pitchFamily="34" charset="0"/>
                <a:ea typeface="굴림" panose="020B0600000101010101" pitchFamily="34" charset="-127"/>
              </a:rPr>
              <a:t>, Strawson &amp; </a:t>
            </a:r>
            <a:r>
              <a:rPr lang="en-GB" altLang="ko-KR" dirty="0" err="1">
                <a:latin typeface="Arial" panose="020B0604020202020204" pitchFamily="34" charset="0"/>
                <a:ea typeface="굴림" panose="020B0600000101010101" pitchFamily="34" charset="-127"/>
              </a:rPr>
              <a:t>Gruzelier</a:t>
            </a:r>
            <a:r>
              <a:rPr lang="en-GB" altLang="ko-KR" dirty="0">
                <a:latin typeface="Arial" panose="020B0604020202020204" pitchFamily="34" charset="0"/>
                <a:ea typeface="굴림" panose="020B0600000101010101" pitchFamily="34" charset="-127"/>
              </a:rPr>
              <a:t>, 2002). </a:t>
            </a:r>
          </a:p>
          <a:p>
            <a:endParaRPr lang="en-GB" altLang="en-US" dirty="0">
              <a:latin typeface="Arial" panose="020B0604020202020204" pitchFamily="34" charset="0"/>
              <a:ea typeface="굴림" panose="020B0600000101010101" pitchFamily="34" charset="-127"/>
            </a:endParaRPr>
          </a:p>
          <a:p>
            <a:r>
              <a:rPr lang="en-GB" altLang="en-US" dirty="0">
                <a:latin typeface="Arial" panose="020B0604020202020204" pitchFamily="34" charset="0"/>
              </a:rPr>
              <a:t>Edge and Lancaster (2004) reported on the phenomenological components of the musicians’ experiences of the training programme and its effect upon their performance − the following is a description by a female pianist:</a:t>
            </a:r>
          </a:p>
          <a:p>
            <a:r>
              <a:rPr lang="en-GB" altLang="en-US" dirty="0">
                <a:latin typeface="Arial" panose="020B0604020202020204" pitchFamily="34" charset="0"/>
              </a:rPr>
              <a:t>During the training sessions I feel extremely relaxed and as though my mind is able to freely glide with my creative ideas bringing a new kind of spontaneity and energy to my thought processes … this gives me the opportunity to explore other areas of creativity that were previously unavailable to me as I’m free from the physical act of playing the piano whilst mentally being in the state of a performance. It’s an extremely satisfying state to be in as it’s almost as though I’ve been introduced to thinking of nothing, which then takes me to a place where creative possibilities seem boundless. (</a:t>
            </a:r>
            <a:r>
              <a:rPr lang="en-GB" altLang="en-US" dirty="0" err="1">
                <a:latin typeface="Arial" panose="020B0604020202020204" pitchFamily="34" charset="0"/>
              </a:rPr>
              <a:t>Gruzelier</a:t>
            </a:r>
            <a:r>
              <a:rPr lang="en-GB" altLang="en-US" dirty="0">
                <a:latin typeface="Arial" panose="020B0604020202020204" pitchFamily="34" charset="0"/>
              </a:rPr>
              <a:t>, 2009, p. 104.)</a:t>
            </a:r>
          </a:p>
          <a:p>
            <a:endParaRPr lang="en-US" altLang="en-US" dirty="0">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74036ED6-EE63-4889-86AE-576E054744C5}" type="slidenum">
              <a:rPr lang="en-GB" smtClean="0"/>
              <a:t>7</a:t>
            </a:fld>
            <a:endParaRPr lang="en-GB"/>
          </a:p>
        </p:txBody>
      </p:sp>
    </p:spTree>
    <p:extLst>
      <p:ext uri="{BB962C8B-B14F-4D97-AF65-F5344CB8AC3E}">
        <p14:creationId xmlns:p14="http://schemas.microsoft.com/office/powerpoint/2010/main" val="450187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4036ED6-EE63-4889-86AE-576E054744C5}" type="slidenum">
              <a:rPr lang="en-GB" smtClean="0"/>
              <a:t>8</a:t>
            </a:fld>
            <a:endParaRPr lang="en-GB"/>
          </a:p>
        </p:txBody>
      </p:sp>
    </p:spTree>
    <p:extLst>
      <p:ext uri="{BB962C8B-B14F-4D97-AF65-F5344CB8AC3E}">
        <p14:creationId xmlns:p14="http://schemas.microsoft.com/office/powerpoint/2010/main" val="3664091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4036ED6-EE63-4889-86AE-576E054744C5}" type="slidenum">
              <a:rPr lang="en-GB" smtClean="0"/>
              <a:t>9</a:t>
            </a:fld>
            <a:endParaRPr lang="en-GB"/>
          </a:p>
        </p:txBody>
      </p:sp>
    </p:spTree>
    <p:extLst>
      <p:ext uri="{BB962C8B-B14F-4D97-AF65-F5344CB8AC3E}">
        <p14:creationId xmlns:p14="http://schemas.microsoft.com/office/powerpoint/2010/main" val="2227548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4036ED6-EE63-4889-86AE-576E054744C5}" type="slidenum">
              <a:rPr lang="en-GB" smtClean="0"/>
              <a:t>10</a:t>
            </a:fld>
            <a:endParaRPr lang="en-GB"/>
          </a:p>
        </p:txBody>
      </p:sp>
    </p:spTree>
    <p:extLst>
      <p:ext uri="{BB962C8B-B14F-4D97-AF65-F5344CB8AC3E}">
        <p14:creationId xmlns:p14="http://schemas.microsoft.com/office/powerpoint/2010/main" val="4116117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4036ED6-EE63-4889-86AE-576E054744C5}" type="slidenum">
              <a:rPr lang="en-GB" smtClean="0"/>
              <a:t>11</a:t>
            </a:fld>
            <a:endParaRPr lang="en-GB"/>
          </a:p>
        </p:txBody>
      </p:sp>
    </p:spTree>
    <p:extLst>
      <p:ext uri="{BB962C8B-B14F-4D97-AF65-F5344CB8AC3E}">
        <p14:creationId xmlns:p14="http://schemas.microsoft.com/office/powerpoint/2010/main" val="560331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9/7/2021</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87293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9/7/2021</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38980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9/7/2021</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22331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9/7/2021</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57611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9/7/2021</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02808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9/7/2021</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01771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9/7/2021</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50701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9/7/2021</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801302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9/7/2021</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58826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9/7/2021</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0147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hyperlink" Target="https://www.menti.com/sywix9wr4x"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bstract waves of color">
            <a:extLst>
              <a:ext uri="{FF2B5EF4-FFF2-40B4-BE49-F238E27FC236}">
                <a16:creationId xmlns:a16="http://schemas.microsoft.com/office/drawing/2014/main" id="{8940CBE3-3F91-419A-A649-32AB388ECA8B}"/>
              </a:ext>
              <a:ext uri="{C183D7F6-B498-43B3-948B-1728B52AA6E4}">
                <adec:decorative xmlns:adec="http://schemas.microsoft.com/office/drawing/2017/decorative" val="1"/>
              </a:ext>
            </a:extLst>
          </p:cNvPr>
          <p:cNvPicPr>
            <a:picLocks noChangeAspect="1"/>
          </p:cNvPicPr>
          <p:nvPr/>
        </p:nvPicPr>
        <p:blipFill rotWithShape="1">
          <a:blip r:embed="rId3"/>
          <a:srcRect l="22023" r="4424" b="-1"/>
          <a:stretch/>
        </p:blipFill>
        <p:spPr>
          <a:xfrm>
            <a:off x="16" y="10"/>
            <a:ext cx="7556889" cy="6857990"/>
          </a:xfrm>
          <a:prstGeom prst="rect">
            <a:avLst/>
          </a:prstGeom>
        </p:spPr>
      </p:pic>
      <p:sp>
        <p:nvSpPr>
          <p:cNvPr id="31" name="Rectangle 30">
            <a:extLst>
              <a:ext uri="{FF2B5EF4-FFF2-40B4-BE49-F238E27FC236}">
                <a16:creationId xmlns:a16="http://schemas.microsoft.com/office/drawing/2014/main" id="{6482F060-A4AF-4E0B-B364-7C6BA4A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556905" y="0"/>
            <a:ext cx="464131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8047939" y="640080"/>
            <a:ext cx="3659246" cy="2850320"/>
          </a:xfrm>
        </p:spPr>
        <p:txBody>
          <a:bodyPr>
            <a:normAutofit/>
          </a:bodyPr>
          <a:lstStyle/>
          <a:p>
            <a:r>
              <a:rPr lang="en-US" sz="5400" dirty="0">
                <a:solidFill>
                  <a:srgbClr val="FFFFFF"/>
                </a:solidFill>
              </a:rPr>
              <a:t>Artmaking, flow and wellbeing</a:t>
            </a: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8047939" y="3812135"/>
            <a:ext cx="3659246" cy="1596655"/>
          </a:xfrm>
        </p:spPr>
        <p:txBody>
          <a:bodyPr>
            <a:normAutofit/>
          </a:bodyPr>
          <a:lstStyle/>
          <a:p>
            <a:r>
              <a:rPr lang="en-US" sz="1800">
                <a:solidFill>
                  <a:srgbClr val="FFFFFF"/>
                </a:solidFill>
              </a:rPr>
              <a:t>DR Nicola holt</a:t>
            </a:r>
          </a:p>
        </p:txBody>
      </p:sp>
      <p:cxnSp>
        <p:nvCxnSpPr>
          <p:cNvPr id="33" name="Straight Connector 32">
            <a:extLst>
              <a:ext uri="{FF2B5EF4-FFF2-40B4-BE49-F238E27FC236}">
                <a16:creationId xmlns:a16="http://schemas.microsoft.com/office/drawing/2014/main" id="{B9EB6DAA-2F0C-43D5-A577-15D5D2C4E3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85922" y="3651268"/>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591584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0660A-D7CB-4F0C-8FC5-7591F773F701}"/>
              </a:ext>
            </a:extLst>
          </p:cNvPr>
          <p:cNvSpPr>
            <a:spLocks noGrp="1"/>
          </p:cNvSpPr>
          <p:nvPr>
            <p:ph type="title"/>
          </p:nvPr>
        </p:nvSpPr>
        <p:spPr/>
        <p:txBody>
          <a:bodyPr/>
          <a:lstStyle/>
          <a:p>
            <a:r>
              <a:rPr lang="en-GB" dirty="0"/>
              <a:t>Art making and flow in everyday life</a:t>
            </a:r>
          </a:p>
        </p:txBody>
      </p:sp>
      <p:sp>
        <p:nvSpPr>
          <p:cNvPr id="3" name="Content Placeholder 2">
            <a:extLst>
              <a:ext uri="{FF2B5EF4-FFF2-40B4-BE49-F238E27FC236}">
                <a16:creationId xmlns:a16="http://schemas.microsoft.com/office/drawing/2014/main" id="{FFCE89F5-4473-4E2C-89A1-0736D7E56FC5}"/>
              </a:ext>
            </a:extLst>
          </p:cNvPr>
          <p:cNvSpPr>
            <a:spLocks noGrp="1"/>
          </p:cNvSpPr>
          <p:nvPr>
            <p:ph sz="half" idx="1"/>
          </p:nvPr>
        </p:nvSpPr>
        <p:spPr>
          <a:xfrm>
            <a:off x="1250839" y="2115049"/>
            <a:ext cx="4845161" cy="3748193"/>
          </a:xfrm>
        </p:spPr>
        <p:txBody>
          <a:bodyPr>
            <a:normAutofit/>
          </a:bodyPr>
          <a:lstStyle/>
          <a:p>
            <a:pPr eaLnBrk="1" hangingPunct="1">
              <a:spcBef>
                <a:spcPct val="0"/>
              </a:spcBef>
              <a:buFontTx/>
              <a:buNone/>
            </a:pPr>
            <a:r>
              <a:rPr lang="en-GB" altLang="en-US" sz="2400" dirty="0"/>
              <a:t>During art-making artists reported being in a state of:</a:t>
            </a:r>
          </a:p>
          <a:p>
            <a:pPr>
              <a:spcBef>
                <a:spcPct val="0"/>
              </a:spcBef>
              <a:buFont typeface="Arial" panose="020B0604020202020204" pitchFamily="34" charset="0"/>
              <a:buChar char="•"/>
            </a:pPr>
            <a:r>
              <a:rPr lang="en-GB" altLang="en-US" sz="2400" dirty="0"/>
              <a:t>Flow</a:t>
            </a:r>
          </a:p>
          <a:p>
            <a:pPr>
              <a:spcBef>
                <a:spcPct val="0"/>
              </a:spcBef>
              <a:buFont typeface="Arial" panose="020B0604020202020204" pitchFamily="34" charset="0"/>
              <a:buChar char="•"/>
            </a:pPr>
            <a:r>
              <a:rPr lang="en-GB" altLang="en-US" sz="2400" dirty="0"/>
              <a:t>Less self-conscious</a:t>
            </a:r>
          </a:p>
          <a:p>
            <a:pPr>
              <a:spcBef>
                <a:spcPct val="0"/>
              </a:spcBef>
              <a:buFont typeface="Arial" panose="020B0604020202020204" pitchFamily="34" charset="0"/>
              <a:buChar char="•"/>
            </a:pPr>
            <a:r>
              <a:rPr lang="en-GB" altLang="en-US" sz="2400" dirty="0"/>
              <a:t>Vivid imagery</a:t>
            </a:r>
          </a:p>
          <a:p>
            <a:pPr>
              <a:spcBef>
                <a:spcPct val="0"/>
              </a:spcBef>
              <a:buFont typeface="Arial" panose="020B0604020202020204" pitchFamily="34" charset="0"/>
              <a:buChar char="•"/>
            </a:pPr>
            <a:r>
              <a:rPr lang="en-GB" altLang="en-US" sz="2400" dirty="0"/>
              <a:t>Internal dialogue</a:t>
            </a:r>
          </a:p>
          <a:p>
            <a:pPr>
              <a:spcBef>
                <a:spcPct val="0"/>
              </a:spcBef>
              <a:buFont typeface="Arial" panose="020B0604020202020204" pitchFamily="34" charset="0"/>
              <a:buChar char="•"/>
            </a:pPr>
            <a:r>
              <a:rPr lang="en-GB" altLang="en-US" sz="2400" dirty="0"/>
              <a:t>Positive mood</a:t>
            </a:r>
          </a:p>
          <a:p>
            <a:endParaRPr lang="en-GB" dirty="0"/>
          </a:p>
        </p:txBody>
      </p:sp>
      <p:pic>
        <p:nvPicPr>
          <p:cNvPr id="5" name="Picture 3">
            <a:extLst>
              <a:ext uri="{FF2B5EF4-FFF2-40B4-BE49-F238E27FC236}">
                <a16:creationId xmlns:a16="http://schemas.microsoft.com/office/drawing/2014/main" id="{41D2D8FE-5788-48E5-90A8-DE0C6C3D5881}"/>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249560" y="2024010"/>
            <a:ext cx="5444513" cy="4003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a:extLst>
              <a:ext uri="{FF2B5EF4-FFF2-40B4-BE49-F238E27FC236}">
                <a16:creationId xmlns:a16="http://schemas.microsoft.com/office/drawing/2014/main" id="{E4E881C7-7E8E-4294-AE87-81EC1CA934F0}"/>
              </a:ext>
            </a:extLst>
          </p:cNvPr>
          <p:cNvSpPr txBox="1">
            <a:spLocks noChangeArrowheads="1"/>
          </p:cNvSpPr>
          <p:nvPr/>
        </p:nvSpPr>
        <p:spPr bwMode="auto">
          <a:xfrm>
            <a:off x="7727488" y="6436112"/>
            <a:ext cx="7086600"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algn="ctr">
              <a:lnSpc>
                <a:spcPts val="1800"/>
              </a:lnSpc>
              <a:spcBef>
                <a:spcPct val="0"/>
              </a:spcBef>
              <a:buNone/>
            </a:pPr>
            <a:r>
              <a:rPr lang="en-GB" altLang="en-US" sz="1200" noProof="1">
                <a:solidFill>
                  <a:schemeClr val="bg1"/>
                </a:solidFill>
                <a:latin typeface="Arial" pitchFamily="34" charset="0"/>
              </a:rPr>
              <a:t>Holt (2018)</a:t>
            </a:r>
            <a:endParaRPr lang="en-US" altLang="en-US" sz="1200" dirty="0">
              <a:solidFill>
                <a:schemeClr val="bg1"/>
              </a:solidFill>
              <a:latin typeface="Arial" pitchFamily="34" charset="0"/>
            </a:endParaRPr>
          </a:p>
        </p:txBody>
      </p:sp>
    </p:spTree>
    <p:extLst>
      <p:ext uri="{BB962C8B-B14F-4D97-AF65-F5344CB8AC3E}">
        <p14:creationId xmlns:p14="http://schemas.microsoft.com/office/powerpoint/2010/main" val="1227536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0660A-D7CB-4F0C-8FC5-7591F773F701}"/>
              </a:ext>
            </a:extLst>
          </p:cNvPr>
          <p:cNvSpPr>
            <a:spLocks noGrp="1"/>
          </p:cNvSpPr>
          <p:nvPr>
            <p:ph type="title"/>
          </p:nvPr>
        </p:nvSpPr>
        <p:spPr/>
        <p:txBody>
          <a:bodyPr/>
          <a:lstStyle/>
          <a:p>
            <a:r>
              <a:rPr lang="en-GB" dirty="0"/>
              <a:t>Arts on referral</a:t>
            </a:r>
          </a:p>
        </p:txBody>
      </p:sp>
      <p:sp>
        <p:nvSpPr>
          <p:cNvPr id="6" name="Text Box 5">
            <a:extLst>
              <a:ext uri="{FF2B5EF4-FFF2-40B4-BE49-F238E27FC236}">
                <a16:creationId xmlns:a16="http://schemas.microsoft.com/office/drawing/2014/main" id="{E4E881C7-7E8E-4294-AE87-81EC1CA934F0}"/>
              </a:ext>
            </a:extLst>
          </p:cNvPr>
          <p:cNvSpPr txBox="1">
            <a:spLocks noChangeArrowheads="1"/>
          </p:cNvSpPr>
          <p:nvPr/>
        </p:nvSpPr>
        <p:spPr bwMode="auto">
          <a:xfrm>
            <a:off x="7532279" y="6451953"/>
            <a:ext cx="7086600"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algn="ctr">
              <a:lnSpc>
                <a:spcPts val="1800"/>
              </a:lnSpc>
              <a:spcBef>
                <a:spcPct val="0"/>
              </a:spcBef>
              <a:buNone/>
            </a:pPr>
            <a:r>
              <a:rPr lang="en-GB" altLang="en-US" sz="1200" noProof="1">
                <a:solidFill>
                  <a:schemeClr val="bg1"/>
                </a:solidFill>
                <a:latin typeface="Arial" pitchFamily="34" charset="0"/>
              </a:rPr>
              <a:t>Holt (2020)</a:t>
            </a:r>
            <a:endParaRPr lang="en-US" altLang="en-US" sz="1200" dirty="0">
              <a:solidFill>
                <a:schemeClr val="bg1"/>
              </a:solidFill>
              <a:latin typeface="Arial" pitchFamily="34" charset="0"/>
            </a:endParaRPr>
          </a:p>
        </p:txBody>
      </p:sp>
      <p:pic>
        <p:nvPicPr>
          <p:cNvPr id="8" name="Picture 4">
            <a:extLst>
              <a:ext uri="{FF2B5EF4-FFF2-40B4-BE49-F238E27FC236}">
                <a16:creationId xmlns:a16="http://schemas.microsoft.com/office/drawing/2014/main" id="{13C09AD5-3E40-4102-894C-3D8FD6827C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2258" y="375285"/>
            <a:ext cx="3892462" cy="27241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22BC237E-200C-46B0-9156-F466B4113C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7066" y="2183453"/>
            <a:ext cx="4862715" cy="40756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An image of someone painting a colourful design at the shine project">
            <a:extLst>
              <a:ext uri="{FF2B5EF4-FFF2-40B4-BE49-F238E27FC236}">
                <a16:creationId xmlns:a16="http://schemas.microsoft.com/office/drawing/2014/main" id="{FDD8FDFB-779E-4A35-8474-715F912688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7863" y="3685104"/>
            <a:ext cx="4585737" cy="25739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69CC436E-D439-4D43-A8EB-DE076ECEFE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438" y="2129589"/>
            <a:ext cx="2668162" cy="155551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9F3B577-D4FD-4F26-9701-852F71C76ED4}"/>
              </a:ext>
            </a:extLst>
          </p:cNvPr>
          <p:cNvPicPr>
            <a:picLocks noChangeAspect="1"/>
          </p:cNvPicPr>
          <p:nvPr/>
        </p:nvPicPr>
        <p:blipFill>
          <a:blip r:embed="rId7"/>
          <a:stretch>
            <a:fillRect/>
          </a:stretch>
        </p:blipFill>
        <p:spPr>
          <a:xfrm>
            <a:off x="1357862" y="2120500"/>
            <a:ext cx="1917575" cy="2233221"/>
          </a:xfrm>
          <a:prstGeom prst="rect">
            <a:avLst/>
          </a:prstGeom>
        </p:spPr>
      </p:pic>
    </p:spTree>
    <p:extLst>
      <p:ext uri="{BB962C8B-B14F-4D97-AF65-F5344CB8AC3E}">
        <p14:creationId xmlns:p14="http://schemas.microsoft.com/office/powerpoint/2010/main" val="3576093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0660A-D7CB-4F0C-8FC5-7591F773F701}"/>
              </a:ext>
            </a:extLst>
          </p:cNvPr>
          <p:cNvSpPr>
            <a:spLocks noGrp="1"/>
          </p:cNvSpPr>
          <p:nvPr>
            <p:ph type="title"/>
          </p:nvPr>
        </p:nvSpPr>
        <p:spPr/>
        <p:txBody>
          <a:bodyPr/>
          <a:lstStyle/>
          <a:p>
            <a:r>
              <a:rPr lang="en-GB" dirty="0"/>
              <a:t>Flow in arts on referral</a:t>
            </a:r>
          </a:p>
        </p:txBody>
      </p:sp>
      <p:sp>
        <p:nvSpPr>
          <p:cNvPr id="3" name="Content Placeholder 2">
            <a:extLst>
              <a:ext uri="{FF2B5EF4-FFF2-40B4-BE49-F238E27FC236}">
                <a16:creationId xmlns:a16="http://schemas.microsoft.com/office/drawing/2014/main" id="{FFCE89F5-4473-4E2C-89A1-0736D7E56FC5}"/>
              </a:ext>
            </a:extLst>
          </p:cNvPr>
          <p:cNvSpPr>
            <a:spLocks noGrp="1"/>
          </p:cNvSpPr>
          <p:nvPr>
            <p:ph sz="half" idx="1"/>
          </p:nvPr>
        </p:nvSpPr>
        <p:spPr>
          <a:xfrm>
            <a:off x="1250839" y="2115049"/>
            <a:ext cx="4845161" cy="3748193"/>
          </a:xfrm>
        </p:spPr>
        <p:txBody>
          <a:bodyPr>
            <a:normAutofit fontScale="77500" lnSpcReduction="20000"/>
          </a:bodyPr>
          <a:lstStyle/>
          <a:p>
            <a:pPr>
              <a:spcBef>
                <a:spcPct val="0"/>
              </a:spcBef>
              <a:buFont typeface="Arial" panose="020B0604020202020204" pitchFamily="34" charset="0"/>
              <a:buChar char="•"/>
            </a:pPr>
            <a:r>
              <a:rPr lang="en-GB" altLang="en-US" sz="2400" dirty="0"/>
              <a:t> Bristol Arts on Referral Alliance</a:t>
            </a:r>
          </a:p>
          <a:p>
            <a:pPr>
              <a:spcBef>
                <a:spcPct val="0"/>
              </a:spcBef>
              <a:buFont typeface="Arial" panose="020B0604020202020204" pitchFamily="34" charset="0"/>
              <a:buChar char="•"/>
            </a:pPr>
            <a:r>
              <a:rPr lang="en-GB" altLang="en-US" sz="2400" dirty="0"/>
              <a:t> Referrals to 12-week-long programme of art workshops</a:t>
            </a:r>
          </a:p>
          <a:p>
            <a:pPr>
              <a:spcBef>
                <a:spcPct val="0"/>
              </a:spcBef>
              <a:buFont typeface="Arial" panose="020B0604020202020204" pitchFamily="34" charset="0"/>
              <a:buChar char="•"/>
            </a:pPr>
            <a:r>
              <a:rPr lang="en-GB" altLang="en-US" sz="2400" dirty="0"/>
              <a:t> Significant increase in wellbeing over time (Holt, 2020)</a:t>
            </a:r>
          </a:p>
          <a:p>
            <a:pPr>
              <a:spcBef>
                <a:spcPct val="0"/>
              </a:spcBef>
              <a:buFont typeface="Arial" panose="020B0604020202020204" pitchFamily="34" charset="0"/>
              <a:buChar char="•"/>
            </a:pPr>
            <a:r>
              <a:rPr lang="en-GB" altLang="en-US" sz="2400" dirty="0"/>
              <a:t> Significant improvement in mood start to end of workshops (relaxation, happiness, energy)</a:t>
            </a:r>
          </a:p>
          <a:p>
            <a:pPr>
              <a:spcBef>
                <a:spcPct val="0"/>
              </a:spcBef>
              <a:buFont typeface="Arial" panose="020B0604020202020204" pitchFamily="34" charset="0"/>
              <a:buChar char="•"/>
            </a:pPr>
            <a:r>
              <a:rPr lang="en-GB" altLang="en-US" sz="2400" dirty="0"/>
              <a:t> Wellbeing increase predicted by anxiety and stress reducing in the art workshops (Holt, 2020)</a:t>
            </a:r>
          </a:p>
          <a:p>
            <a:pPr>
              <a:spcBef>
                <a:spcPct val="0"/>
              </a:spcBef>
              <a:buFont typeface="Arial" panose="020B0604020202020204" pitchFamily="34" charset="0"/>
              <a:buChar char="•"/>
            </a:pPr>
            <a:r>
              <a:rPr lang="en-GB" altLang="en-US" sz="2400" dirty="0"/>
              <a:t> Added flow to the evaluation in 2020-2021</a:t>
            </a:r>
          </a:p>
          <a:p>
            <a:pPr>
              <a:spcBef>
                <a:spcPct val="0"/>
              </a:spcBef>
              <a:buFont typeface="Arial" panose="020B0604020202020204" pitchFamily="34" charset="0"/>
              <a:buChar char="•"/>
            </a:pPr>
            <a:r>
              <a:rPr lang="en-GB" altLang="en-US" sz="2400" dirty="0"/>
              <a:t> Being in a ‘flow state’ predicted improvements in mood.  </a:t>
            </a:r>
          </a:p>
          <a:p>
            <a:endParaRPr lang="en-GB" dirty="0"/>
          </a:p>
        </p:txBody>
      </p:sp>
      <p:sp>
        <p:nvSpPr>
          <p:cNvPr id="6" name="Text Box 5">
            <a:extLst>
              <a:ext uri="{FF2B5EF4-FFF2-40B4-BE49-F238E27FC236}">
                <a16:creationId xmlns:a16="http://schemas.microsoft.com/office/drawing/2014/main" id="{E4E881C7-7E8E-4294-AE87-81EC1CA934F0}"/>
              </a:ext>
            </a:extLst>
          </p:cNvPr>
          <p:cNvSpPr txBox="1">
            <a:spLocks noChangeArrowheads="1"/>
          </p:cNvSpPr>
          <p:nvPr/>
        </p:nvSpPr>
        <p:spPr bwMode="auto">
          <a:xfrm>
            <a:off x="7532279" y="6451953"/>
            <a:ext cx="7086600"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algn="ctr">
              <a:lnSpc>
                <a:spcPts val="1800"/>
              </a:lnSpc>
              <a:spcBef>
                <a:spcPct val="0"/>
              </a:spcBef>
              <a:buNone/>
            </a:pPr>
            <a:r>
              <a:rPr lang="en-GB" altLang="en-US" sz="1200" noProof="1">
                <a:solidFill>
                  <a:schemeClr val="bg1"/>
                </a:solidFill>
                <a:latin typeface="Arial" pitchFamily="34" charset="0"/>
              </a:rPr>
              <a:t>Holt (2020; in preparation)</a:t>
            </a:r>
            <a:endParaRPr lang="en-US" altLang="en-US" sz="1200" dirty="0">
              <a:solidFill>
                <a:schemeClr val="bg1"/>
              </a:solidFill>
              <a:latin typeface="Arial" pitchFamily="34" charset="0"/>
            </a:endParaRPr>
          </a:p>
        </p:txBody>
      </p:sp>
      <p:pic>
        <p:nvPicPr>
          <p:cNvPr id="8" name="Picture 7">
            <a:extLst>
              <a:ext uri="{FF2B5EF4-FFF2-40B4-BE49-F238E27FC236}">
                <a16:creationId xmlns:a16="http://schemas.microsoft.com/office/drawing/2014/main" id="{0F3275F7-0E8F-4379-99DA-75B8A53496D6}"/>
              </a:ext>
            </a:extLst>
          </p:cNvPr>
          <p:cNvPicPr>
            <a:picLocks noChangeAspect="1"/>
          </p:cNvPicPr>
          <p:nvPr/>
        </p:nvPicPr>
        <p:blipFill>
          <a:blip r:embed="rId3"/>
          <a:stretch>
            <a:fillRect/>
          </a:stretch>
        </p:blipFill>
        <p:spPr>
          <a:xfrm>
            <a:off x="7833069" y="0"/>
            <a:ext cx="4018037" cy="2803475"/>
          </a:xfrm>
          <a:prstGeom prst="rect">
            <a:avLst/>
          </a:prstGeom>
        </p:spPr>
      </p:pic>
      <p:pic>
        <p:nvPicPr>
          <p:cNvPr id="9" name="Picture 8">
            <a:extLst>
              <a:ext uri="{FF2B5EF4-FFF2-40B4-BE49-F238E27FC236}">
                <a16:creationId xmlns:a16="http://schemas.microsoft.com/office/drawing/2014/main" id="{E39ED375-9AE2-49EF-A0A8-35FF3B274B60}"/>
              </a:ext>
            </a:extLst>
          </p:cNvPr>
          <p:cNvPicPr>
            <a:picLocks noChangeAspect="1"/>
          </p:cNvPicPr>
          <p:nvPr/>
        </p:nvPicPr>
        <p:blipFill>
          <a:blip r:embed="rId4"/>
          <a:stretch>
            <a:fillRect/>
          </a:stretch>
        </p:blipFill>
        <p:spPr>
          <a:xfrm>
            <a:off x="7258483" y="2743265"/>
            <a:ext cx="4674331" cy="3587501"/>
          </a:xfrm>
          <a:prstGeom prst="rect">
            <a:avLst/>
          </a:prstGeom>
        </p:spPr>
      </p:pic>
    </p:spTree>
    <p:extLst>
      <p:ext uri="{BB962C8B-B14F-4D97-AF65-F5344CB8AC3E}">
        <p14:creationId xmlns:p14="http://schemas.microsoft.com/office/powerpoint/2010/main" val="3843131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B6E8E-F992-43D7-818A-8900C477F644}"/>
              </a:ext>
            </a:extLst>
          </p:cNvPr>
          <p:cNvSpPr>
            <a:spLocks noGrp="1"/>
          </p:cNvSpPr>
          <p:nvPr>
            <p:ph type="title"/>
          </p:nvPr>
        </p:nvSpPr>
        <p:spPr/>
        <p:txBody>
          <a:bodyPr/>
          <a:lstStyle/>
          <a:p>
            <a:r>
              <a:rPr lang="en-GB" dirty="0"/>
              <a:t>Process of change model</a:t>
            </a:r>
          </a:p>
        </p:txBody>
      </p:sp>
      <p:sp>
        <p:nvSpPr>
          <p:cNvPr id="8" name="Text Box 5">
            <a:extLst>
              <a:ext uri="{FF2B5EF4-FFF2-40B4-BE49-F238E27FC236}">
                <a16:creationId xmlns:a16="http://schemas.microsoft.com/office/drawing/2014/main" id="{E7DFE1E1-35B1-477F-A834-56076D1D923F}"/>
              </a:ext>
            </a:extLst>
          </p:cNvPr>
          <p:cNvSpPr txBox="1">
            <a:spLocks noChangeArrowheads="1"/>
          </p:cNvSpPr>
          <p:nvPr/>
        </p:nvSpPr>
        <p:spPr bwMode="auto">
          <a:xfrm>
            <a:off x="7727488" y="6436112"/>
            <a:ext cx="7086600"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algn="ctr">
              <a:lnSpc>
                <a:spcPts val="1800"/>
              </a:lnSpc>
              <a:spcBef>
                <a:spcPct val="0"/>
              </a:spcBef>
              <a:buNone/>
            </a:pPr>
            <a:r>
              <a:rPr lang="en-GB" altLang="en-US" sz="1200" noProof="1">
                <a:solidFill>
                  <a:schemeClr val="bg1"/>
                </a:solidFill>
                <a:latin typeface="Arial" pitchFamily="34" charset="0"/>
              </a:rPr>
              <a:t>Hughes et al. (2019)</a:t>
            </a:r>
            <a:endParaRPr lang="en-US" altLang="en-US" sz="1200" dirty="0">
              <a:solidFill>
                <a:schemeClr val="bg1"/>
              </a:solidFill>
              <a:latin typeface="Arial" pitchFamily="34" charset="0"/>
            </a:endParaRPr>
          </a:p>
        </p:txBody>
      </p:sp>
      <p:sp>
        <p:nvSpPr>
          <p:cNvPr id="3" name="TextBox 2">
            <a:extLst>
              <a:ext uri="{FF2B5EF4-FFF2-40B4-BE49-F238E27FC236}">
                <a16:creationId xmlns:a16="http://schemas.microsoft.com/office/drawing/2014/main" id="{E03831BE-5C74-4429-8A8B-B59F1BAA2616}"/>
              </a:ext>
            </a:extLst>
          </p:cNvPr>
          <p:cNvSpPr txBox="1"/>
          <p:nvPr/>
        </p:nvSpPr>
        <p:spPr>
          <a:xfrm>
            <a:off x="1239253" y="2394284"/>
            <a:ext cx="9733547" cy="646331"/>
          </a:xfrm>
          <a:prstGeom prst="rect">
            <a:avLst/>
          </a:prstGeom>
          <a:noFill/>
        </p:spPr>
        <p:txBody>
          <a:bodyPr wrap="square" rtlCol="0">
            <a:spAutoFit/>
          </a:bodyPr>
          <a:lstStyle/>
          <a:p>
            <a:r>
              <a:rPr lang="en-GB" dirty="0"/>
              <a:t>Based on participants of </a:t>
            </a:r>
            <a:r>
              <a:rPr lang="en-GB" dirty="0" err="1"/>
              <a:t>ArtLift’s</a:t>
            </a:r>
            <a:r>
              <a:rPr lang="en-GB" dirty="0"/>
              <a:t> arts on referral programme, people who reported improved feelings of wellbeing at the end of the programme, commented on their evaluation forms that:</a:t>
            </a:r>
          </a:p>
        </p:txBody>
      </p:sp>
      <p:graphicFrame>
        <p:nvGraphicFramePr>
          <p:cNvPr id="4" name="Diagram 3">
            <a:extLst>
              <a:ext uri="{FF2B5EF4-FFF2-40B4-BE49-F238E27FC236}">
                <a16:creationId xmlns:a16="http://schemas.microsoft.com/office/drawing/2014/main" id="{4AAF8FCC-C0B6-46B7-9355-BB858E5D1DA0}"/>
              </a:ext>
            </a:extLst>
          </p:cNvPr>
          <p:cNvGraphicFramePr/>
          <p:nvPr>
            <p:extLst>
              <p:ext uri="{D42A27DB-BD31-4B8C-83A1-F6EECF244321}">
                <p14:modId xmlns:p14="http://schemas.microsoft.com/office/powerpoint/2010/main" val="595985492"/>
              </p:ext>
            </p:extLst>
          </p:nvPr>
        </p:nvGraphicFramePr>
        <p:xfrm>
          <a:off x="2032000" y="2514600"/>
          <a:ext cx="8128000" cy="3623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95401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8">
            <a:extLst>
              <a:ext uri="{FF2B5EF4-FFF2-40B4-BE49-F238E27FC236}">
                <a16:creationId xmlns:a16="http://schemas.microsoft.com/office/drawing/2014/main" id="{7E13AD82-6D56-4A51-BD20-5B8A4F175BEA}"/>
              </a:ext>
            </a:extLst>
          </p:cNvPr>
          <p:cNvSpPr/>
          <p:nvPr/>
        </p:nvSpPr>
        <p:spPr>
          <a:xfrm>
            <a:off x="6641163" y="2291577"/>
            <a:ext cx="5274067" cy="3143892"/>
          </a:xfrm>
          <a:prstGeom prst="wedgeRoundRectCallout">
            <a:avLst>
              <a:gd name="adj1" fmla="val -39145"/>
              <a:gd name="adj2" fmla="val 64461"/>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sp>
        <p:nvSpPr>
          <p:cNvPr id="4" name="Speech Bubble: Oval 3">
            <a:extLst>
              <a:ext uri="{FF2B5EF4-FFF2-40B4-BE49-F238E27FC236}">
                <a16:creationId xmlns:a16="http://schemas.microsoft.com/office/drawing/2014/main" id="{92C962D7-7B94-4DFD-98F3-F376BAC659FA}"/>
              </a:ext>
            </a:extLst>
          </p:cNvPr>
          <p:cNvSpPr/>
          <p:nvPr/>
        </p:nvSpPr>
        <p:spPr>
          <a:xfrm>
            <a:off x="1374627" y="3987003"/>
            <a:ext cx="5503661" cy="2267276"/>
          </a:xfrm>
          <a:prstGeom prst="wedgeEllipseCallout">
            <a:avLst>
              <a:gd name="adj1" fmla="val 43063"/>
              <a:gd name="adj2" fmla="val 44963"/>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a:p>
        </p:txBody>
      </p:sp>
      <p:sp>
        <p:nvSpPr>
          <p:cNvPr id="3" name="Speech Bubble: Oval 2">
            <a:extLst>
              <a:ext uri="{FF2B5EF4-FFF2-40B4-BE49-F238E27FC236}">
                <a16:creationId xmlns:a16="http://schemas.microsoft.com/office/drawing/2014/main" id="{2C172FD8-4AE2-4AA0-9ECC-BEAC762E538A}"/>
              </a:ext>
            </a:extLst>
          </p:cNvPr>
          <p:cNvSpPr/>
          <p:nvPr/>
        </p:nvSpPr>
        <p:spPr>
          <a:xfrm>
            <a:off x="470953" y="2120125"/>
            <a:ext cx="5079885" cy="2225042"/>
          </a:xfrm>
          <a:prstGeom prst="wedgeEllipseCallout">
            <a:avLst>
              <a:gd name="adj1" fmla="val 50921"/>
              <a:gd name="adj2" fmla="val 3677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sp>
        <p:nvSpPr>
          <p:cNvPr id="2" name="Title 1">
            <a:extLst>
              <a:ext uri="{FF2B5EF4-FFF2-40B4-BE49-F238E27FC236}">
                <a16:creationId xmlns:a16="http://schemas.microsoft.com/office/drawing/2014/main" id="{C3EB6E8E-F992-43D7-818A-8900C477F644}"/>
              </a:ext>
            </a:extLst>
          </p:cNvPr>
          <p:cNvSpPr>
            <a:spLocks noGrp="1"/>
          </p:cNvSpPr>
          <p:nvPr>
            <p:ph type="title"/>
          </p:nvPr>
        </p:nvSpPr>
        <p:spPr/>
        <p:txBody>
          <a:bodyPr/>
          <a:lstStyle/>
          <a:p>
            <a:r>
              <a:rPr lang="en-GB" dirty="0"/>
              <a:t>A qualitative study of flow in art-making amongst women living with cancer</a:t>
            </a:r>
          </a:p>
        </p:txBody>
      </p:sp>
      <p:sp>
        <p:nvSpPr>
          <p:cNvPr id="5" name="Rectangle 1">
            <a:extLst>
              <a:ext uri="{FF2B5EF4-FFF2-40B4-BE49-F238E27FC236}">
                <a16:creationId xmlns:a16="http://schemas.microsoft.com/office/drawing/2014/main" id="{FBB0ABEA-AB33-4CC5-A55F-2FFC9F2C1E19}"/>
              </a:ext>
            </a:extLst>
          </p:cNvPr>
          <p:cNvSpPr>
            <a:spLocks noChangeArrowheads="1"/>
          </p:cNvSpPr>
          <p:nvPr/>
        </p:nvSpPr>
        <p:spPr bwMode="auto">
          <a:xfrm>
            <a:off x="2303143" y="4102320"/>
            <a:ext cx="4535488"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dirty="0"/>
          </a:p>
          <a:p>
            <a:pPr eaLnBrk="1" hangingPunct="1">
              <a:spcBef>
                <a:spcPct val="0"/>
              </a:spcBef>
              <a:buFontTx/>
              <a:buNone/>
            </a:pPr>
            <a:r>
              <a:rPr lang="en-GB" altLang="en-US" sz="2000" dirty="0">
                <a:latin typeface="+mn-lt"/>
              </a:rPr>
              <a:t>“You’re still part of everyday life, aren’t you, you know, you’re just not sitting there being ill all the time, [when engaged in art] you’re actually achieving something.”</a:t>
            </a:r>
            <a:endParaRPr lang="en-US" altLang="en-US" sz="2000" dirty="0">
              <a:latin typeface="+mn-lt"/>
            </a:endParaRPr>
          </a:p>
        </p:txBody>
      </p:sp>
      <p:sp>
        <p:nvSpPr>
          <p:cNvPr id="6" name="Rectangle 1">
            <a:extLst>
              <a:ext uri="{FF2B5EF4-FFF2-40B4-BE49-F238E27FC236}">
                <a16:creationId xmlns:a16="http://schemas.microsoft.com/office/drawing/2014/main" id="{E262EF64-B953-4D75-90C9-210013A7B92C}"/>
              </a:ext>
            </a:extLst>
          </p:cNvPr>
          <p:cNvSpPr>
            <a:spLocks noChangeArrowheads="1"/>
          </p:cNvSpPr>
          <p:nvPr/>
        </p:nvSpPr>
        <p:spPr bwMode="auto">
          <a:xfrm>
            <a:off x="6878288" y="2432362"/>
            <a:ext cx="503694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000" dirty="0">
                <a:latin typeface="+mn-lt"/>
              </a:rPr>
              <a:t>“Once you’ve started, before you know it, half an hour’s gone by and for example, if the pain is really bad and you take something and it doesn’t work, if you can get into some black work [embroidery using a single colour thread], in about half an hour, you feel better, rather than just sitting there and going, oh my God, it hurts, it hurts, it hurts. Oh yes, that’s definitely useful.”</a:t>
            </a:r>
            <a:endParaRPr lang="en-US" altLang="en-US" sz="2000" dirty="0">
              <a:latin typeface="+mn-lt"/>
            </a:endParaRPr>
          </a:p>
        </p:txBody>
      </p:sp>
      <p:sp>
        <p:nvSpPr>
          <p:cNvPr id="7" name="Rectangle 1">
            <a:extLst>
              <a:ext uri="{FF2B5EF4-FFF2-40B4-BE49-F238E27FC236}">
                <a16:creationId xmlns:a16="http://schemas.microsoft.com/office/drawing/2014/main" id="{9BEF6266-C111-48B4-86C6-96AA169D6EE6}"/>
              </a:ext>
            </a:extLst>
          </p:cNvPr>
          <p:cNvSpPr>
            <a:spLocks noChangeArrowheads="1"/>
          </p:cNvSpPr>
          <p:nvPr/>
        </p:nvSpPr>
        <p:spPr bwMode="auto">
          <a:xfrm>
            <a:off x="1097370" y="1935417"/>
            <a:ext cx="432435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dirty="0"/>
          </a:p>
          <a:p>
            <a:pPr eaLnBrk="1" hangingPunct="1">
              <a:spcBef>
                <a:spcPct val="0"/>
              </a:spcBef>
              <a:buFontTx/>
              <a:buNone/>
            </a:pPr>
            <a:r>
              <a:rPr lang="en-GB" altLang="en-US" sz="2000" dirty="0">
                <a:latin typeface="+mn-lt"/>
              </a:rPr>
              <a:t>“It’s focusing the mind by having something to concentrate on that stills your mind … and it’s not dwelling on all your problems and letting them get out of proportion.”</a:t>
            </a:r>
            <a:endParaRPr lang="en-US" altLang="en-US" sz="2000" dirty="0">
              <a:latin typeface="+mn-lt"/>
            </a:endParaRPr>
          </a:p>
        </p:txBody>
      </p:sp>
      <p:sp>
        <p:nvSpPr>
          <p:cNvPr id="8" name="Text Box 5">
            <a:extLst>
              <a:ext uri="{FF2B5EF4-FFF2-40B4-BE49-F238E27FC236}">
                <a16:creationId xmlns:a16="http://schemas.microsoft.com/office/drawing/2014/main" id="{E7DFE1E1-35B1-477F-A834-56076D1D923F}"/>
              </a:ext>
            </a:extLst>
          </p:cNvPr>
          <p:cNvSpPr txBox="1">
            <a:spLocks noChangeArrowheads="1"/>
          </p:cNvSpPr>
          <p:nvPr/>
        </p:nvSpPr>
        <p:spPr bwMode="auto">
          <a:xfrm>
            <a:off x="7727488" y="6436112"/>
            <a:ext cx="7086600"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algn="ctr">
              <a:lnSpc>
                <a:spcPts val="1800"/>
              </a:lnSpc>
              <a:spcBef>
                <a:spcPct val="0"/>
              </a:spcBef>
              <a:buNone/>
            </a:pPr>
            <a:r>
              <a:rPr lang="en-GB" altLang="en-US" sz="1200" noProof="1">
                <a:solidFill>
                  <a:schemeClr val="bg1"/>
                </a:solidFill>
                <a:latin typeface="Arial" pitchFamily="34" charset="0"/>
              </a:rPr>
              <a:t>Reynolds &amp; Prior (2006)</a:t>
            </a:r>
            <a:endParaRPr lang="en-US" altLang="en-US" sz="1200" dirty="0">
              <a:solidFill>
                <a:schemeClr val="bg1"/>
              </a:solidFill>
              <a:latin typeface="Arial" pitchFamily="34" charset="0"/>
            </a:endParaRPr>
          </a:p>
        </p:txBody>
      </p:sp>
    </p:spTree>
    <p:extLst>
      <p:ext uri="{BB962C8B-B14F-4D97-AF65-F5344CB8AC3E}">
        <p14:creationId xmlns:p14="http://schemas.microsoft.com/office/powerpoint/2010/main" val="173699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B6E8E-F992-43D7-818A-8900C477F644}"/>
              </a:ext>
            </a:extLst>
          </p:cNvPr>
          <p:cNvSpPr>
            <a:spLocks noGrp="1"/>
          </p:cNvSpPr>
          <p:nvPr>
            <p:ph type="title"/>
          </p:nvPr>
        </p:nvSpPr>
        <p:spPr/>
        <p:txBody>
          <a:bodyPr/>
          <a:lstStyle/>
          <a:p>
            <a:r>
              <a:rPr lang="en-GB" dirty="0"/>
              <a:t>Why might ‘flow’ during art-making improve wellbeing?</a:t>
            </a:r>
          </a:p>
        </p:txBody>
      </p:sp>
      <p:pic>
        <p:nvPicPr>
          <p:cNvPr id="5" name="Picture 15">
            <a:extLst>
              <a:ext uri="{FF2B5EF4-FFF2-40B4-BE49-F238E27FC236}">
                <a16:creationId xmlns:a16="http://schemas.microsoft.com/office/drawing/2014/main" id="{D9C69600-ED65-4352-9570-EBDE4EC1BE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0" y="1965323"/>
            <a:ext cx="7325474" cy="4325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 Box 5">
            <a:extLst>
              <a:ext uri="{FF2B5EF4-FFF2-40B4-BE49-F238E27FC236}">
                <a16:creationId xmlns:a16="http://schemas.microsoft.com/office/drawing/2014/main" id="{9CE0551B-6176-4BEB-8E90-881A7782978F}"/>
              </a:ext>
            </a:extLst>
          </p:cNvPr>
          <p:cNvSpPr txBox="1">
            <a:spLocks noChangeArrowheads="1"/>
          </p:cNvSpPr>
          <p:nvPr/>
        </p:nvSpPr>
        <p:spPr bwMode="auto">
          <a:xfrm>
            <a:off x="7727488" y="6436112"/>
            <a:ext cx="7086600"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algn="ctr">
              <a:lnSpc>
                <a:spcPts val="1800"/>
              </a:lnSpc>
              <a:spcBef>
                <a:spcPct val="0"/>
              </a:spcBef>
              <a:buNone/>
            </a:pPr>
            <a:r>
              <a:rPr lang="en-GB" altLang="en-US" sz="1200" noProof="1">
                <a:solidFill>
                  <a:schemeClr val="bg1"/>
                </a:solidFill>
                <a:latin typeface="Arial" pitchFamily="34" charset="0"/>
              </a:rPr>
              <a:t>Tomlinson et al. (2018)</a:t>
            </a:r>
            <a:endParaRPr lang="en-US" altLang="en-US" sz="1200" dirty="0">
              <a:solidFill>
                <a:schemeClr val="bg1"/>
              </a:solidFill>
              <a:latin typeface="Arial" pitchFamily="34" charset="0"/>
            </a:endParaRPr>
          </a:p>
        </p:txBody>
      </p:sp>
      <p:sp>
        <p:nvSpPr>
          <p:cNvPr id="6" name="TextBox 5">
            <a:extLst>
              <a:ext uri="{FF2B5EF4-FFF2-40B4-BE49-F238E27FC236}">
                <a16:creationId xmlns:a16="http://schemas.microsoft.com/office/drawing/2014/main" id="{D9F80C8C-2707-478F-8266-9C9B9AB95E53}"/>
              </a:ext>
            </a:extLst>
          </p:cNvPr>
          <p:cNvSpPr txBox="1"/>
          <p:nvPr/>
        </p:nvSpPr>
        <p:spPr>
          <a:xfrm>
            <a:off x="8592441" y="2281264"/>
            <a:ext cx="3477862" cy="3970318"/>
          </a:xfrm>
          <a:prstGeom prst="rect">
            <a:avLst/>
          </a:prstGeom>
          <a:noFill/>
        </p:spPr>
        <p:txBody>
          <a:bodyPr wrap="square" rtlCol="0">
            <a:spAutoFit/>
          </a:bodyPr>
          <a:lstStyle/>
          <a:p>
            <a:pPr marL="285750" indent="-285750">
              <a:buFont typeface="Arial" panose="020B0604020202020204" pitchFamily="34" charset="0"/>
              <a:buChar char="•"/>
            </a:pPr>
            <a:r>
              <a:rPr lang="en-GB" dirty="0"/>
              <a:t>Meaningful, increases </a:t>
            </a:r>
            <a:r>
              <a:rPr lang="en-GB" dirty="0" err="1"/>
              <a:t>eudaimonic</a:t>
            </a:r>
            <a:r>
              <a:rPr lang="en-GB" dirty="0"/>
              <a:t> happiness and a sense of purpose</a:t>
            </a:r>
          </a:p>
          <a:p>
            <a:pPr marL="285750" indent="-285750">
              <a:buFont typeface="Arial" panose="020B0604020202020204" pitchFamily="34" charset="0"/>
              <a:buChar char="•"/>
            </a:pPr>
            <a:r>
              <a:rPr lang="en-GB" dirty="0"/>
              <a:t>Enjoyable and ‘autotelic’</a:t>
            </a:r>
          </a:p>
          <a:p>
            <a:pPr marL="285750" indent="-285750">
              <a:buFont typeface="Arial" panose="020B0604020202020204" pitchFamily="34" charset="0"/>
              <a:buChar char="•"/>
            </a:pPr>
            <a:r>
              <a:rPr lang="en-GB" dirty="0"/>
              <a:t>Engagement in activities builds skills and sense of pride</a:t>
            </a:r>
          </a:p>
          <a:p>
            <a:pPr marL="285750" indent="-285750">
              <a:buFont typeface="Arial" panose="020B0604020202020204" pitchFamily="34" charset="0"/>
              <a:buChar char="•"/>
            </a:pPr>
            <a:r>
              <a:rPr lang="en-GB" dirty="0"/>
              <a:t>Positive affect increases subjective happiness</a:t>
            </a:r>
          </a:p>
          <a:p>
            <a:pPr marL="285750" indent="-285750">
              <a:buFont typeface="Arial" panose="020B0604020202020204" pitchFamily="34" charset="0"/>
              <a:buChar char="•"/>
            </a:pPr>
            <a:r>
              <a:rPr lang="en-GB" dirty="0"/>
              <a:t>Serves as a distraction from pain and anxiety</a:t>
            </a:r>
          </a:p>
          <a:p>
            <a:pPr marL="285750" indent="-285750">
              <a:buFont typeface="Arial" panose="020B0604020202020204" pitchFamily="34" charset="0"/>
              <a:buChar char="•"/>
            </a:pPr>
            <a:r>
              <a:rPr lang="en-GB" dirty="0"/>
              <a:t>Reduces tension</a:t>
            </a:r>
          </a:p>
          <a:p>
            <a:pPr marL="285750" indent="-285750">
              <a:buFont typeface="Arial" panose="020B0604020202020204" pitchFamily="34" charset="0"/>
              <a:buChar char="•"/>
            </a:pPr>
            <a:r>
              <a:rPr lang="en-GB" dirty="0"/>
              <a:t>Enact coherently ‘as a whole’</a:t>
            </a:r>
          </a:p>
          <a:p>
            <a:pPr marL="285750" indent="-285750">
              <a:buFont typeface="Arial" panose="020B0604020202020204" pitchFamily="34" charset="0"/>
              <a:buChar char="•"/>
            </a:pPr>
            <a:r>
              <a:rPr lang="en-GB" dirty="0"/>
              <a:t>‘Peak experience’</a:t>
            </a:r>
          </a:p>
          <a:p>
            <a:endParaRPr lang="en-GB" dirty="0"/>
          </a:p>
        </p:txBody>
      </p:sp>
    </p:spTree>
    <p:extLst>
      <p:ext uri="{BB962C8B-B14F-4D97-AF65-F5344CB8AC3E}">
        <p14:creationId xmlns:p14="http://schemas.microsoft.com/office/powerpoint/2010/main" val="482978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B6E8E-F992-43D7-818A-8900C477F644}"/>
              </a:ext>
            </a:extLst>
          </p:cNvPr>
          <p:cNvSpPr>
            <a:spLocks noGrp="1"/>
          </p:cNvSpPr>
          <p:nvPr>
            <p:ph type="title"/>
          </p:nvPr>
        </p:nvSpPr>
        <p:spPr/>
        <p:txBody>
          <a:bodyPr/>
          <a:lstStyle/>
          <a:p>
            <a:r>
              <a:rPr lang="en-GB" dirty="0"/>
              <a:t>Seligman’s PERMA model of wellbeing</a:t>
            </a:r>
          </a:p>
        </p:txBody>
      </p:sp>
      <p:sp>
        <p:nvSpPr>
          <p:cNvPr id="4" name="Content Placeholder 3">
            <a:extLst>
              <a:ext uri="{FF2B5EF4-FFF2-40B4-BE49-F238E27FC236}">
                <a16:creationId xmlns:a16="http://schemas.microsoft.com/office/drawing/2014/main" id="{C21276F9-993E-4700-8902-86A57B299595}"/>
              </a:ext>
            </a:extLst>
          </p:cNvPr>
          <p:cNvSpPr>
            <a:spLocks noGrp="1"/>
          </p:cNvSpPr>
          <p:nvPr>
            <p:ph sz="half" idx="2"/>
          </p:nvPr>
        </p:nvSpPr>
        <p:spPr>
          <a:xfrm>
            <a:off x="7640053" y="2232553"/>
            <a:ext cx="3958389" cy="4188578"/>
          </a:xfrm>
        </p:spPr>
        <p:txBody>
          <a:bodyPr>
            <a:normAutofit fontScale="47500" lnSpcReduction="20000"/>
          </a:bodyPr>
          <a:lstStyle/>
          <a:p>
            <a:pPr marL="667512" indent="-228600">
              <a:lnSpc>
                <a:spcPct val="107000"/>
              </a:lnSpc>
              <a:buFont typeface="+mj-lt"/>
              <a:buAutoNum type="romanLcPeriod"/>
            </a:pPr>
            <a:r>
              <a:rPr lang="en-GB" sz="3400" b="1" dirty="0">
                <a:effectLst/>
                <a:ea typeface="Calibri" panose="020F0502020204030204" pitchFamily="34" charset="0"/>
                <a:cs typeface="Times New Roman" panose="02020603050405020304" pitchFamily="18" charset="0"/>
              </a:rPr>
              <a:t>Positive emotions </a:t>
            </a:r>
            <a:r>
              <a:rPr lang="en-GB" sz="3400" dirty="0">
                <a:effectLst/>
                <a:ea typeface="Calibri" panose="020F0502020204030204" pitchFamily="34" charset="0"/>
                <a:cs typeface="Times New Roman" panose="02020603050405020304" pitchFamily="18" charset="0"/>
              </a:rPr>
              <a:t>– regularly feeling moments of joy, inspiration</a:t>
            </a:r>
          </a:p>
          <a:p>
            <a:pPr marL="667512" indent="-228600">
              <a:lnSpc>
                <a:spcPct val="107000"/>
              </a:lnSpc>
              <a:buFont typeface="+mj-lt"/>
              <a:buAutoNum type="romanLcPeriod"/>
            </a:pPr>
            <a:r>
              <a:rPr lang="en-GB" sz="3400" b="1" dirty="0">
                <a:effectLst/>
                <a:ea typeface="Calibri" panose="020F0502020204030204" pitchFamily="34" charset="0"/>
                <a:cs typeface="Times New Roman" panose="02020603050405020304" pitchFamily="18" charset="0"/>
              </a:rPr>
              <a:t>Engagement</a:t>
            </a:r>
            <a:r>
              <a:rPr lang="en-GB" sz="3400" dirty="0">
                <a:effectLst/>
                <a:ea typeface="Calibri" panose="020F0502020204030204" pitchFamily="34" charset="0"/>
                <a:cs typeface="Times New Roman" panose="02020603050405020304" pitchFamily="18" charset="0"/>
              </a:rPr>
              <a:t> – taking part in activities that help us to be present in the moment and experience the ‘flow state’ – immersion in the act, forgetting about time and self. </a:t>
            </a:r>
          </a:p>
          <a:p>
            <a:pPr marL="667512" indent="-228600">
              <a:lnSpc>
                <a:spcPct val="107000"/>
              </a:lnSpc>
              <a:buFont typeface="+mj-lt"/>
              <a:buAutoNum type="romanLcPeriod"/>
            </a:pPr>
            <a:r>
              <a:rPr lang="en-GB" sz="3400" b="1" dirty="0">
                <a:effectLst/>
                <a:ea typeface="Calibri" panose="020F0502020204030204" pitchFamily="34" charset="0"/>
                <a:cs typeface="Times New Roman" panose="02020603050405020304" pitchFamily="18" charset="0"/>
              </a:rPr>
              <a:t>Relationships</a:t>
            </a:r>
            <a:r>
              <a:rPr lang="en-GB" sz="3400" dirty="0">
                <a:effectLst/>
                <a:ea typeface="Calibri" panose="020F0502020204030204" pitchFamily="34" charset="0"/>
                <a:cs typeface="Times New Roman" panose="02020603050405020304" pitchFamily="18" charset="0"/>
              </a:rPr>
              <a:t> – feeling connected to and supported by others, love and intimacy</a:t>
            </a:r>
          </a:p>
          <a:p>
            <a:pPr marL="667512" indent="-228600">
              <a:lnSpc>
                <a:spcPct val="107000"/>
              </a:lnSpc>
              <a:buFont typeface="+mj-lt"/>
              <a:buAutoNum type="romanLcPeriod"/>
            </a:pPr>
            <a:r>
              <a:rPr lang="en-GB" sz="3400" b="1" dirty="0">
                <a:effectLst/>
                <a:ea typeface="Calibri" panose="020F0502020204030204" pitchFamily="34" charset="0"/>
                <a:cs typeface="Times New Roman" panose="02020603050405020304" pitchFamily="18" charset="0"/>
              </a:rPr>
              <a:t>Meaning </a:t>
            </a:r>
            <a:r>
              <a:rPr lang="en-GB" sz="3400" dirty="0">
                <a:effectLst/>
                <a:ea typeface="Calibri" panose="020F0502020204030204" pitchFamily="34" charset="0"/>
                <a:cs typeface="Times New Roman" panose="02020603050405020304" pitchFamily="18" charset="0"/>
              </a:rPr>
              <a:t>– feeling that one’s life is worthwhile, useful, has purpose</a:t>
            </a:r>
          </a:p>
          <a:p>
            <a:pPr marL="667512" indent="-228600">
              <a:lnSpc>
                <a:spcPct val="107000"/>
              </a:lnSpc>
              <a:buFont typeface="+mj-lt"/>
              <a:buAutoNum type="romanLcPeriod"/>
            </a:pPr>
            <a:r>
              <a:rPr lang="en-GB" sz="3400" b="1" dirty="0">
                <a:effectLst/>
                <a:ea typeface="Calibri" panose="020F0502020204030204" pitchFamily="34" charset="0"/>
                <a:cs typeface="Times New Roman" panose="02020603050405020304" pitchFamily="18" charset="0"/>
              </a:rPr>
              <a:t>Accomplishment </a:t>
            </a:r>
            <a:r>
              <a:rPr lang="en-GB" sz="3400" dirty="0">
                <a:effectLst/>
                <a:ea typeface="Calibri" panose="020F0502020204030204" pitchFamily="34" charset="0"/>
                <a:cs typeface="Times New Roman" panose="02020603050405020304" pitchFamily="18" charset="0"/>
              </a:rPr>
              <a:t>– feeling s sense of self efficacy and competence, pride, fulfilment, meeting goals.</a:t>
            </a:r>
          </a:p>
          <a:p>
            <a:pPr marL="667512" indent="-228600">
              <a:lnSpc>
                <a:spcPct val="107000"/>
              </a:lnSpc>
              <a:buFont typeface="+mj-lt"/>
              <a:buAutoNum type="romanLcPeriod"/>
            </a:pPr>
            <a:endParaRPr lang="en-GB" sz="2600" dirty="0">
              <a:effectLst/>
              <a:ea typeface="Calibri" panose="020F0502020204030204" pitchFamily="34" charset="0"/>
              <a:cs typeface="Times New Roman" panose="02020603050405020304" pitchFamily="18" charset="0"/>
            </a:endParaRPr>
          </a:p>
          <a:p>
            <a:endParaRPr lang="en-GB" dirty="0"/>
          </a:p>
        </p:txBody>
      </p:sp>
      <p:sp>
        <p:nvSpPr>
          <p:cNvPr id="5" name="Text Box 5">
            <a:extLst>
              <a:ext uri="{FF2B5EF4-FFF2-40B4-BE49-F238E27FC236}">
                <a16:creationId xmlns:a16="http://schemas.microsoft.com/office/drawing/2014/main" id="{4C69867F-F7DE-4284-A5E6-A02FE8E7BDA0}"/>
              </a:ext>
            </a:extLst>
          </p:cNvPr>
          <p:cNvSpPr txBox="1">
            <a:spLocks noChangeArrowheads="1"/>
          </p:cNvSpPr>
          <p:nvPr/>
        </p:nvSpPr>
        <p:spPr bwMode="auto">
          <a:xfrm>
            <a:off x="7758311" y="6421131"/>
            <a:ext cx="7086600"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algn="ctr">
              <a:lnSpc>
                <a:spcPts val="1800"/>
              </a:lnSpc>
              <a:spcBef>
                <a:spcPct val="0"/>
              </a:spcBef>
              <a:buNone/>
            </a:pPr>
            <a:r>
              <a:rPr lang="en-GB" altLang="en-US" sz="1200" noProof="1">
                <a:solidFill>
                  <a:schemeClr val="bg1"/>
                </a:solidFill>
                <a:latin typeface="Arial" pitchFamily="34" charset="0"/>
              </a:rPr>
              <a:t>Seligman (2018)</a:t>
            </a:r>
            <a:endParaRPr lang="en-US" altLang="en-US" sz="1200" dirty="0">
              <a:solidFill>
                <a:schemeClr val="bg1"/>
              </a:solidFill>
              <a:latin typeface="Arial" pitchFamily="34" charset="0"/>
            </a:endParaRPr>
          </a:p>
        </p:txBody>
      </p:sp>
      <p:pic>
        <p:nvPicPr>
          <p:cNvPr id="2050" name="Picture 2" descr="See the source image">
            <a:extLst>
              <a:ext uri="{FF2B5EF4-FFF2-40B4-BE49-F238E27FC236}">
                <a16:creationId xmlns:a16="http://schemas.microsoft.com/office/drawing/2014/main" id="{D7B2FF59-046E-4416-B66F-77B8B9A614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061" y="2164720"/>
            <a:ext cx="6286500" cy="3829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7451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4" name="Straight Connector 33">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80FFC4B-BAC9-4F76-8CDC-D65C4978DE1F}"/>
              </a:ext>
            </a:extLst>
          </p:cNvPr>
          <p:cNvSpPr>
            <a:spLocks noGrp="1"/>
          </p:cNvSpPr>
          <p:nvPr>
            <p:ph type="title"/>
          </p:nvPr>
        </p:nvSpPr>
        <p:spPr>
          <a:xfrm>
            <a:off x="643467" y="516835"/>
            <a:ext cx="3448259" cy="1666501"/>
          </a:xfrm>
        </p:spPr>
        <p:txBody>
          <a:bodyPr vert="horz" lIns="91440" tIns="45720" rIns="91440" bIns="45720" rtlCol="0" anchor="b">
            <a:normAutofit/>
          </a:bodyPr>
          <a:lstStyle/>
          <a:p>
            <a:r>
              <a:rPr lang="en-US" sz="4000">
                <a:solidFill>
                  <a:srgbClr val="FFFFFF"/>
                </a:solidFill>
              </a:rPr>
              <a:t>Conclusions</a:t>
            </a:r>
          </a:p>
        </p:txBody>
      </p:sp>
      <p:cxnSp>
        <p:nvCxnSpPr>
          <p:cNvPr id="38" name="Straight Connector 37">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3291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6F0085D-C52D-49B9-8732-6FC6A7C094B5}"/>
              </a:ext>
            </a:extLst>
          </p:cNvPr>
          <p:cNvSpPr>
            <a:spLocks noGrp="1"/>
          </p:cNvSpPr>
          <p:nvPr>
            <p:ph sz="half" idx="1"/>
          </p:nvPr>
        </p:nvSpPr>
        <p:spPr>
          <a:xfrm>
            <a:off x="643467" y="2546224"/>
            <a:ext cx="3448259" cy="3342747"/>
          </a:xfrm>
        </p:spPr>
        <p:txBody>
          <a:bodyPr vert="horz" lIns="0" tIns="45720" rIns="0" bIns="45720" rtlCol="0">
            <a:normAutofit/>
          </a:bodyPr>
          <a:lstStyle/>
          <a:p>
            <a:pPr>
              <a:lnSpc>
                <a:spcPct val="90000"/>
              </a:lnSpc>
              <a:buFont typeface="Calibri" panose="020F0502020204030204" pitchFamily="34" charset="0"/>
              <a:buChar char="•"/>
            </a:pPr>
            <a:r>
              <a:rPr lang="en-US" sz="1800">
                <a:solidFill>
                  <a:srgbClr val="FFFFFF"/>
                </a:solidFill>
              </a:rPr>
              <a:t> Accessing the flow state might be an important experience within arts for wellbeing workshops</a:t>
            </a:r>
          </a:p>
          <a:p>
            <a:pPr>
              <a:lnSpc>
                <a:spcPct val="90000"/>
              </a:lnSpc>
              <a:buFont typeface="Calibri" panose="020F0502020204030204" pitchFamily="34" charset="0"/>
              <a:buChar char="•"/>
            </a:pPr>
            <a:r>
              <a:rPr lang="en-US" sz="1800">
                <a:solidFill>
                  <a:srgbClr val="FFFFFF"/>
                </a:solidFill>
              </a:rPr>
              <a:t> Flow might enable and drive skills building, a sense of meaning and engagement</a:t>
            </a:r>
          </a:p>
          <a:p>
            <a:pPr>
              <a:lnSpc>
                <a:spcPct val="90000"/>
              </a:lnSpc>
              <a:buFont typeface="Calibri" panose="020F0502020204030204" pitchFamily="34" charset="0"/>
              <a:buChar char="•"/>
            </a:pPr>
            <a:r>
              <a:rPr lang="en-US" sz="1800">
                <a:solidFill>
                  <a:srgbClr val="FFFFFF"/>
                </a:solidFill>
              </a:rPr>
              <a:t> Scaffolding tasks and activities in workshops to help create conditions for flow might be important for arts for health practitioners to embed in their programmes</a:t>
            </a:r>
          </a:p>
        </p:txBody>
      </p:sp>
      <p:pic>
        <p:nvPicPr>
          <p:cNvPr id="6" name="Content Placeholder 5" descr="Abstract art swirl with shades of pink and orange">
            <a:extLst>
              <a:ext uri="{FF2B5EF4-FFF2-40B4-BE49-F238E27FC236}">
                <a16:creationId xmlns:a16="http://schemas.microsoft.com/office/drawing/2014/main" id="{958A10F1-D471-4593-8C28-673E0556BA4A}"/>
              </a:ext>
            </a:extLst>
          </p:cNvPr>
          <p:cNvPicPr>
            <a:picLocks noGrp="1" noChangeAspect="1"/>
          </p:cNvPicPr>
          <p:nvPr>
            <p:ph sz="half" idx="2"/>
          </p:nvPr>
        </p:nvPicPr>
        <p:blipFill rotWithShape="1">
          <a:blip r:embed="rId3"/>
          <a:srcRect l="11687" r="33082" b="-1"/>
          <a:stretch/>
        </p:blipFill>
        <p:spPr>
          <a:xfrm>
            <a:off x="4654296" y="10"/>
            <a:ext cx="7537703" cy="6857990"/>
          </a:xfrm>
          <a:prstGeom prst="rect">
            <a:avLst/>
          </a:prstGeom>
        </p:spPr>
      </p:pic>
    </p:spTree>
    <p:extLst>
      <p:ext uri="{BB962C8B-B14F-4D97-AF65-F5344CB8AC3E}">
        <p14:creationId xmlns:p14="http://schemas.microsoft.com/office/powerpoint/2010/main" val="2779842185"/>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161ED-3FAB-49F9-8103-FA15AA7EDC22}"/>
              </a:ext>
            </a:extLst>
          </p:cNvPr>
          <p:cNvSpPr>
            <a:spLocks noGrp="1"/>
          </p:cNvSpPr>
          <p:nvPr>
            <p:ph type="title"/>
          </p:nvPr>
        </p:nvSpPr>
        <p:spPr/>
        <p:txBody>
          <a:bodyPr/>
          <a:lstStyle/>
          <a:p>
            <a:r>
              <a:rPr lang="en-GB" dirty="0"/>
              <a:t>References</a:t>
            </a:r>
          </a:p>
        </p:txBody>
      </p:sp>
      <p:sp>
        <p:nvSpPr>
          <p:cNvPr id="3" name="Content Placeholder 2">
            <a:extLst>
              <a:ext uri="{FF2B5EF4-FFF2-40B4-BE49-F238E27FC236}">
                <a16:creationId xmlns:a16="http://schemas.microsoft.com/office/drawing/2014/main" id="{49C16AF0-EFB2-4393-BCA3-AF462BB3E49C}"/>
              </a:ext>
            </a:extLst>
          </p:cNvPr>
          <p:cNvSpPr>
            <a:spLocks noGrp="1"/>
          </p:cNvSpPr>
          <p:nvPr>
            <p:ph idx="1"/>
          </p:nvPr>
        </p:nvSpPr>
        <p:spPr/>
        <p:txBody>
          <a:bodyPr>
            <a:noAutofit/>
          </a:bodyPr>
          <a:lstStyle/>
          <a:p>
            <a:pPr>
              <a:spcBef>
                <a:spcPts val="200"/>
              </a:spcBef>
            </a:pPr>
            <a:r>
              <a:rPr lang="en-GB" sz="1200" b="0" i="0" dirty="0">
                <a:solidFill>
                  <a:srgbClr val="222222"/>
                </a:solidFill>
                <a:effectLst/>
              </a:rPr>
              <a:t>Csikszentmihalyi, M., &amp; Csikszentmihalyi, I. S. (Eds.). (1992). </a:t>
            </a:r>
            <a:r>
              <a:rPr lang="en-GB" sz="1200" b="0" i="1" dirty="0">
                <a:solidFill>
                  <a:srgbClr val="222222"/>
                </a:solidFill>
                <a:effectLst/>
              </a:rPr>
              <a:t>Optimal experience: Psychological studies of flow in consciousness</a:t>
            </a:r>
            <a:r>
              <a:rPr lang="en-GB" sz="1200" b="0" i="0" dirty="0">
                <a:solidFill>
                  <a:srgbClr val="222222"/>
                </a:solidFill>
                <a:effectLst/>
              </a:rPr>
              <a:t>. Cambridge University </a:t>
            </a:r>
            <a:r>
              <a:rPr lang="en-GB" sz="1200" dirty="0">
                <a:solidFill>
                  <a:srgbClr val="222222"/>
                </a:solidFill>
              </a:rPr>
              <a:t>P</a:t>
            </a:r>
            <a:r>
              <a:rPr lang="en-GB" sz="1200" b="0" i="0" dirty="0">
                <a:solidFill>
                  <a:srgbClr val="222222"/>
                </a:solidFill>
                <a:effectLst/>
              </a:rPr>
              <a:t>ress.</a:t>
            </a:r>
          </a:p>
          <a:p>
            <a:pPr>
              <a:spcBef>
                <a:spcPts val="200"/>
              </a:spcBef>
            </a:pPr>
            <a:r>
              <a:rPr lang="en-GB" sz="1200" b="0" i="0" dirty="0">
                <a:solidFill>
                  <a:srgbClr val="222222"/>
                </a:solidFill>
                <a:effectLst/>
              </a:rPr>
              <a:t>Csikszentmihalyi, M. (1996). Flow and the psychology of discovery and invention. </a:t>
            </a:r>
            <a:r>
              <a:rPr lang="en-GB" sz="1200" b="0" i="1" dirty="0" err="1">
                <a:solidFill>
                  <a:srgbClr val="222222"/>
                </a:solidFill>
                <a:effectLst/>
              </a:rPr>
              <a:t>HarperPerennial</a:t>
            </a:r>
            <a:r>
              <a:rPr lang="en-GB" sz="1200" b="0" i="1" dirty="0">
                <a:solidFill>
                  <a:srgbClr val="222222"/>
                </a:solidFill>
                <a:effectLst/>
              </a:rPr>
              <a:t>, New York</a:t>
            </a:r>
            <a:r>
              <a:rPr lang="en-GB" sz="1200" dirty="0">
                <a:solidFill>
                  <a:srgbClr val="222222"/>
                </a:solidFill>
              </a:rPr>
              <a:t>.</a:t>
            </a:r>
          </a:p>
          <a:p>
            <a:pPr>
              <a:spcBef>
                <a:spcPts val="200"/>
              </a:spcBef>
            </a:pPr>
            <a:r>
              <a:rPr lang="en-GB" sz="1200" b="0" i="0" dirty="0">
                <a:solidFill>
                  <a:srgbClr val="222222"/>
                </a:solidFill>
                <a:effectLst/>
              </a:rPr>
              <a:t>Gold, J., &amp; </a:t>
            </a:r>
            <a:r>
              <a:rPr lang="en-GB" sz="1200" b="0" i="0" dirty="0" err="1">
                <a:solidFill>
                  <a:srgbClr val="222222"/>
                </a:solidFill>
                <a:effectLst/>
              </a:rPr>
              <a:t>Ciorciari</a:t>
            </a:r>
            <a:r>
              <a:rPr lang="en-GB" sz="1200" b="0" i="0" dirty="0">
                <a:solidFill>
                  <a:srgbClr val="222222"/>
                </a:solidFill>
                <a:effectLst/>
              </a:rPr>
              <a:t>, J. (2020). A Review on the Role of the Neuroscience of Flow States in the Modern World. </a:t>
            </a:r>
            <a:r>
              <a:rPr lang="en-GB" sz="1200" b="0" i="1" dirty="0" err="1">
                <a:solidFill>
                  <a:srgbClr val="222222"/>
                </a:solidFill>
                <a:effectLst/>
              </a:rPr>
              <a:t>Behavioral</a:t>
            </a:r>
            <a:r>
              <a:rPr lang="en-GB" sz="1200" b="0" i="1" dirty="0">
                <a:solidFill>
                  <a:srgbClr val="222222"/>
                </a:solidFill>
                <a:effectLst/>
              </a:rPr>
              <a:t> Sciences</a:t>
            </a:r>
            <a:r>
              <a:rPr lang="en-GB" sz="1200" b="0" i="0" dirty="0">
                <a:solidFill>
                  <a:srgbClr val="222222"/>
                </a:solidFill>
                <a:effectLst/>
              </a:rPr>
              <a:t>, </a:t>
            </a:r>
            <a:r>
              <a:rPr lang="en-GB" sz="1200" b="0" i="1" dirty="0">
                <a:solidFill>
                  <a:srgbClr val="222222"/>
                </a:solidFill>
                <a:effectLst/>
              </a:rPr>
              <a:t>10</a:t>
            </a:r>
            <a:r>
              <a:rPr lang="en-GB" sz="1200" b="0" i="0" dirty="0">
                <a:solidFill>
                  <a:srgbClr val="222222"/>
                </a:solidFill>
                <a:effectLst/>
              </a:rPr>
              <a:t>(9), 137.</a:t>
            </a:r>
          </a:p>
          <a:p>
            <a:pPr>
              <a:spcBef>
                <a:spcPts val="200"/>
              </a:spcBef>
            </a:pPr>
            <a:r>
              <a:rPr lang="en-GB" sz="1200" b="0" i="0" dirty="0">
                <a:solidFill>
                  <a:srgbClr val="222222"/>
                </a:solidFill>
                <a:effectLst/>
              </a:rPr>
              <a:t>Holt, N. J. (2018). Using the experience-sampling method to examine the psychological mechanisms by which participatory art improves wellbeing. </a:t>
            </a:r>
            <a:r>
              <a:rPr lang="en-GB" sz="1200" b="0" i="1" dirty="0">
                <a:solidFill>
                  <a:srgbClr val="222222"/>
                </a:solidFill>
                <a:effectLst/>
              </a:rPr>
              <a:t>Perspectives in public health</a:t>
            </a:r>
            <a:r>
              <a:rPr lang="en-GB" sz="1200" b="0" i="0" dirty="0">
                <a:solidFill>
                  <a:srgbClr val="222222"/>
                </a:solidFill>
                <a:effectLst/>
              </a:rPr>
              <a:t>, </a:t>
            </a:r>
            <a:r>
              <a:rPr lang="en-GB" sz="1200" b="0" i="1" dirty="0">
                <a:solidFill>
                  <a:srgbClr val="222222"/>
                </a:solidFill>
                <a:effectLst/>
              </a:rPr>
              <a:t>138</a:t>
            </a:r>
            <a:r>
              <a:rPr lang="en-GB" sz="1200" b="0" i="0" dirty="0">
                <a:solidFill>
                  <a:srgbClr val="222222"/>
                </a:solidFill>
                <a:effectLst/>
              </a:rPr>
              <a:t>(1), 55-65.</a:t>
            </a:r>
          </a:p>
          <a:p>
            <a:pPr>
              <a:spcBef>
                <a:spcPts val="200"/>
              </a:spcBef>
            </a:pPr>
            <a:r>
              <a:rPr lang="en-GB" sz="1200" b="0" i="0" dirty="0">
                <a:solidFill>
                  <a:srgbClr val="222222"/>
                </a:solidFill>
                <a:effectLst/>
              </a:rPr>
              <a:t>Holt, N. J. (2020). Tracking momentary experience in the evaluation of arts-on-prescription services: using mood changes during art workshops to predict global wellbeing change. </a:t>
            </a:r>
            <a:r>
              <a:rPr lang="en-GB" sz="1200" b="0" i="1" dirty="0">
                <a:solidFill>
                  <a:srgbClr val="222222"/>
                </a:solidFill>
                <a:effectLst/>
              </a:rPr>
              <a:t>Perspectives in Public Health</a:t>
            </a:r>
            <a:r>
              <a:rPr lang="en-GB" sz="1200" b="0" i="0" dirty="0">
                <a:solidFill>
                  <a:srgbClr val="222222"/>
                </a:solidFill>
                <a:effectLst/>
              </a:rPr>
              <a:t>, </a:t>
            </a:r>
            <a:r>
              <a:rPr lang="en-GB" sz="1200" b="0" i="1" dirty="0">
                <a:solidFill>
                  <a:srgbClr val="222222"/>
                </a:solidFill>
                <a:effectLst/>
              </a:rPr>
              <a:t>140</a:t>
            </a:r>
            <a:r>
              <a:rPr lang="en-GB" sz="1200" b="0" i="0" dirty="0">
                <a:solidFill>
                  <a:srgbClr val="222222"/>
                </a:solidFill>
                <a:effectLst/>
              </a:rPr>
              <a:t>(5), 270-276.</a:t>
            </a:r>
          </a:p>
          <a:p>
            <a:pPr>
              <a:spcBef>
                <a:spcPts val="200"/>
              </a:spcBef>
            </a:pPr>
            <a:r>
              <a:rPr lang="en-GB" sz="1200" dirty="0">
                <a:solidFill>
                  <a:srgbClr val="222222"/>
                </a:solidFill>
                <a:effectLst/>
                <a:ea typeface="Calibri" panose="020F0502020204030204" pitchFamily="34" charset="0"/>
                <a:cs typeface="Calibri" panose="020F0502020204030204" pitchFamily="34" charset="0"/>
              </a:rPr>
              <a:t>Hughes, S., Crone, D. M., Sumner, R.C. &amp; Redmond, M. (2019). Understanding well-being outcomes in primary care arts on referral interventions: a mixed method study. </a:t>
            </a:r>
            <a:r>
              <a:rPr lang="en-GB" sz="1200" i="1" dirty="0">
                <a:solidFill>
                  <a:srgbClr val="222222"/>
                </a:solidFill>
                <a:effectLst/>
                <a:ea typeface="Calibri" panose="020F0502020204030204" pitchFamily="34" charset="0"/>
                <a:cs typeface="Calibri" panose="020F0502020204030204" pitchFamily="34" charset="0"/>
              </a:rPr>
              <a:t>European Journal for Person </a:t>
            </a:r>
            <a:r>
              <a:rPr lang="en-GB" sz="1200" i="1" dirty="0" err="1">
                <a:solidFill>
                  <a:srgbClr val="222222"/>
                </a:solidFill>
                <a:effectLst/>
                <a:ea typeface="Calibri" panose="020F0502020204030204" pitchFamily="34" charset="0"/>
                <a:cs typeface="Calibri" panose="020F0502020204030204" pitchFamily="34" charset="0"/>
              </a:rPr>
              <a:t>Centered</a:t>
            </a:r>
            <a:r>
              <a:rPr lang="en-GB" sz="1200" i="1" dirty="0">
                <a:solidFill>
                  <a:srgbClr val="222222"/>
                </a:solidFill>
                <a:effectLst/>
                <a:ea typeface="Calibri" panose="020F0502020204030204" pitchFamily="34" charset="0"/>
                <a:cs typeface="Calibri" panose="020F0502020204030204" pitchFamily="34" charset="0"/>
              </a:rPr>
              <a:t> Healthcare, 7</a:t>
            </a:r>
            <a:r>
              <a:rPr lang="en-GB" sz="1200" dirty="0">
                <a:solidFill>
                  <a:srgbClr val="222222"/>
                </a:solidFill>
                <a:effectLst/>
                <a:ea typeface="Calibri" panose="020F0502020204030204" pitchFamily="34" charset="0"/>
                <a:cs typeface="Calibri" panose="020F0502020204030204" pitchFamily="34" charset="0"/>
              </a:rPr>
              <a:t>(3), 1768. doi:10.5750/ejpch.v7i3.1768</a:t>
            </a:r>
            <a:endParaRPr lang="en-GB" sz="1200" dirty="0">
              <a:effectLst/>
              <a:ea typeface="Calibri" panose="020F0502020204030204" pitchFamily="34" charset="0"/>
              <a:cs typeface="Times New Roman" panose="02020603050405020304" pitchFamily="18" charset="0"/>
            </a:endParaRPr>
          </a:p>
          <a:p>
            <a:pPr>
              <a:spcBef>
                <a:spcPts val="200"/>
              </a:spcBef>
            </a:pPr>
            <a:r>
              <a:rPr lang="en-GB" sz="1200" b="0" i="0" dirty="0">
                <a:solidFill>
                  <a:srgbClr val="222222"/>
                </a:solidFill>
                <a:effectLst/>
              </a:rPr>
              <a:t>Milner, M. (1950). </a:t>
            </a:r>
            <a:r>
              <a:rPr lang="en-GB" sz="1200" b="0" i="1" dirty="0">
                <a:solidFill>
                  <a:srgbClr val="222222"/>
                </a:solidFill>
                <a:effectLst/>
              </a:rPr>
              <a:t>On not being able to paint</a:t>
            </a:r>
            <a:r>
              <a:rPr lang="en-GB" sz="1200" b="0" i="0" dirty="0">
                <a:solidFill>
                  <a:srgbClr val="222222"/>
                </a:solidFill>
                <a:effectLst/>
              </a:rPr>
              <a:t>. Routledge.</a:t>
            </a:r>
          </a:p>
          <a:p>
            <a:pPr>
              <a:spcBef>
                <a:spcPts val="200"/>
              </a:spcBef>
            </a:pPr>
            <a:r>
              <a:rPr lang="en-GB" sz="1200" b="0" i="0" dirty="0">
                <a:solidFill>
                  <a:srgbClr val="222222"/>
                </a:solidFill>
                <a:effectLst/>
              </a:rPr>
              <a:t>Reynolds, F., &amp; Prior, S. (2006). Creative adventures and flow in art-making: A qualitative study of women living with cancer. </a:t>
            </a:r>
            <a:r>
              <a:rPr lang="en-GB" sz="1200" b="0" i="1" dirty="0">
                <a:solidFill>
                  <a:srgbClr val="222222"/>
                </a:solidFill>
                <a:effectLst/>
              </a:rPr>
              <a:t>British Journal of Occupational Therapy</a:t>
            </a:r>
            <a:r>
              <a:rPr lang="en-GB" sz="1200" b="0" i="0" dirty="0">
                <a:solidFill>
                  <a:srgbClr val="222222"/>
                </a:solidFill>
                <a:effectLst/>
              </a:rPr>
              <a:t>, </a:t>
            </a:r>
            <a:r>
              <a:rPr lang="en-GB" sz="1200" b="0" i="1" dirty="0">
                <a:solidFill>
                  <a:srgbClr val="222222"/>
                </a:solidFill>
                <a:effectLst/>
              </a:rPr>
              <a:t>69</a:t>
            </a:r>
            <a:r>
              <a:rPr lang="en-GB" sz="1200" b="0" i="0" dirty="0">
                <a:solidFill>
                  <a:srgbClr val="222222"/>
                </a:solidFill>
                <a:effectLst/>
              </a:rPr>
              <a:t>(6), 255-262.</a:t>
            </a:r>
          </a:p>
          <a:p>
            <a:pPr>
              <a:spcBef>
                <a:spcPts val="200"/>
              </a:spcBef>
            </a:pPr>
            <a:r>
              <a:rPr lang="en-GB" sz="1200" b="0" i="0" dirty="0">
                <a:solidFill>
                  <a:srgbClr val="222222"/>
                </a:solidFill>
                <a:effectLst/>
              </a:rPr>
              <a:t>Seligman, M. (2018). PERMA and the building blocks of well-being. </a:t>
            </a:r>
            <a:r>
              <a:rPr lang="en-GB" sz="1200" b="0" i="1" dirty="0">
                <a:solidFill>
                  <a:srgbClr val="222222"/>
                </a:solidFill>
                <a:effectLst/>
              </a:rPr>
              <a:t>The Journal of Positive Psychology</a:t>
            </a:r>
            <a:r>
              <a:rPr lang="en-GB" sz="1200" b="0" i="0" dirty="0">
                <a:solidFill>
                  <a:srgbClr val="222222"/>
                </a:solidFill>
                <a:effectLst/>
              </a:rPr>
              <a:t>, </a:t>
            </a:r>
            <a:r>
              <a:rPr lang="en-GB" sz="1200" b="0" i="1" dirty="0">
                <a:solidFill>
                  <a:srgbClr val="222222"/>
                </a:solidFill>
                <a:effectLst/>
              </a:rPr>
              <a:t>13</a:t>
            </a:r>
            <a:r>
              <a:rPr lang="en-GB" sz="1200" b="0" i="0" dirty="0">
                <a:solidFill>
                  <a:srgbClr val="222222"/>
                </a:solidFill>
                <a:effectLst/>
              </a:rPr>
              <a:t>(4), 333-335.</a:t>
            </a:r>
          </a:p>
          <a:p>
            <a:pPr>
              <a:spcBef>
                <a:spcPts val="200"/>
              </a:spcBef>
            </a:pPr>
            <a:r>
              <a:rPr lang="en-GB" sz="1200" dirty="0">
                <a:solidFill>
                  <a:srgbClr val="222222"/>
                </a:solidFill>
                <a:effectLst/>
                <a:ea typeface="Calibri" panose="020F0502020204030204" pitchFamily="34" charset="0"/>
                <a:cs typeface="Calibri" panose="020F0502020204030204" pitchFamily="34" charset="0"/>
              </a:rPr>
              <a:t>Tomlinson, A., Lane, J., </a:t>
            </a:r>
            <a:r>
              <a:rPr lang="en-GB" sz="1200" dirty="0" err="1">
                <a:solidFill>
                  <a:srgbClr val="222222"/>
                </a:solidFill>
                <a:effectLst/>
                <a:ea typeface="Calibri" panose="020F0502020204030204" pitchFamily="34" charset="0"/>
                <a:cs typeface="Calibri" panose="020F0502020204030204" pitchFamily="34" charset="0"/>
              </a:rPr>
              <a:t>Julier</a:t>
            </a:r>
            <a:r>
              <a:rPr lang="en-GB" sz="1200" dirty="0">
                <a:solidFill>
                  <a:srgbClr val="222222"/>
                </a:solidFill>
                <a:effectLst/>
                <a:ea typeface="Calibri" panose="020F0502020204030204" pitchFamily="34" charset="0"/>
                <a:cs typeface="Calibri" panose="020F0502020204030204" pitchFamily="34" charset="0"/>
              </a:rPr>
              <a:t>, G., Grigsby-Duffy, L., Payne, A., Mansfield, L., ... &amp; Golding, A. (2019). Qualitative findings from a systematic review: Visual arts engagement for adults with mental health conditions. </a:t>
            </a:r>
            <a:r>
              <a:rPr lang="en-GB" sz="1200" i="1" dirty="0">
                <a:solidFill>
                  <a:srgbClr val="222222"/>
                </a:solidFill>
                <a:effectLst/>
                <a:ea typeface="Calibri" panose="020F0502020204030204" pitchFamily="34" charset="0"/>
                <a:cs typeface="Calibri" panose="020F0502020204030204" pitchFamily="34" charset="0"/>
              </a:rPr>
              <a:t>Journal of Applied Arts &amp; Health</a:t>
            </a:r>
            <a:r>
              <a:rPr lang="en-GB" sz="1200" dirty="0">
                <a:solidFill>
                  <a:srgbClr val="222222"/>
                </a:solidFill>
                <a:effectLst/>
                <a:ea typeface="Calibri" panose="020F0502020204030204" pitchFamily="34" charset="0"/>
                <a:cs typeface="Calibri" panose="020F0502020204030204" pitchFamily="34" charset="0"/>
              </a:rPr>
              <a:t>. </a:t>
            </a:r>
            <a:endParaRPr lang="en-GB" sz="1200" dirty="0">
              <a:effectLst/>
              <a:ea typeface="Calibri" panose="020F0502020204030204" pitchFamily="34" charset="0"/>
              <a:cs typeface="Times New Roman" panose="02020603050405020304" pitchFamily="18" charset="0"/>
            </a:endParaRPr>
          </a:p>
          <a:p>
            <a:pPr>
              <a:spcBef>
                <a:spcPts val="200"/>
              </a:spcBef>
            </a:pPr>
            <a:r>
              <a:rPr lang="en-GB" sz="1200" b="0" i="0" dirty="0">
                <a:solidFill>
                  <a:srgbClr val="222222"/>
                </a:solidFill>
                <a:effectLst/>
              </a:rPr>
              <a:t>van der Linden, D., Tops, M., &amp; Bakker, A. B. (2021). Go with the flow: A neuroscientific view on being fully engaged. </a:t>
            </a:r>
            <a:r>
              <a:rPr lang="en-GB" sz="1200" b="0" i="1" dirty="0">
                <a:solidFill>
                  <a:srgbClr val="222222"/>
                </a:solidFill>
                <a:effectLst/>
              </a:rPr>
              <a:t>European Journal of Neuroscience</a:t>
            </a:r>
            <a:r>
              <a:rPr lang="en-GB" sz="1200" b="0" i="0" dirty="0">
                <a:solidFill>
                  <a:srgbClr val="222222"/>
                </a:solidFill>
                <a:effectLst/>
              </a:rPr>
              <a:t>, </a:t>
            </a:r>
            <a:r>
              <a:rPr lang="en-GB" sz="1200" b="0" i="1" dirty="0">
                <a:solidFill>
                  <a:srgbClr val="222222"/>
                </a:solidFill>
                <a:effectLst/>
              </a:rPr>
              <a:t>53</a:t>
            </a:r>
            <a:r>
              <a:rPr lang="en-GB" sz="1200" b="0" i="0" dirty="0">
                <a:solidFill>
                  <a:srgbClr val="222222"/>
                </a:solidFill>
                <a:effectLst/>
              </a:rPr>
              <a:t>(4), 947-963.</a:t>
            </a:r>
            <a:endParaRPr lang="en-GB" sz="1200" dirty="0"/>
          </a:p>
        </p:txBody>
      </p:sp>
    </p:spTree>
    <p:extLst>
      <p:ext uri="{BB962C8B-B14F-4D97-AF65-F5344CB8AC3E}">
        <p14:creationId xmlns:p14="http://schemas.microsoft.com/office/powerpoint/2010/main" val="492380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1097280" y="286603"/>
            <a:ext cx="10058400" cy="1450757"/>
          </a:xfrm>
        </p:spPr>
        <p:txBody>
          <a:bodyPr>
            <a:normAutofit/>
          </a:bodyPr>
          <a:lstStyle/>
          <a:p>
            <a:r>
              <a:rPr lang="en-US" dirty="0"/>
              <a:t>Today I will be talking about:</a:t>
            </a:r>
          </a:p>
        </p:txBody>
      </p:sp>
      <p:graphicFrame>
        <p:nvGraphicFramePr>
          <p:cNvPr id="4" name="Content Placeholder 2" descr="SmartArt graphic">
            <a:extLst>
              <a:ext uri="{FF2B5EF4-FFF2-40B4-BE49-F238E27FC236}">
                <a16:creationId xmlns:a16="http://schemas.microsoft.com/office/drawing/2014/main" id="{59F5A1AC-D08D-42AE-B94A-1CAFB517D846}"/>
              </a:ext>
            </a:extLst>
          </p:cNvPr>
          <p:cNvGraphicFramePr>
            <a:graphicFrameLocks noGrp="1"/>
          </p:cNvGraphicFramePr>
          <p:nvPr>
            <p:ph idx="1"/>
            <p:extLst>
              <p:ext uri="{D42A27DB-BD31-4B8C-83A1-F6EECF244321}">
                <p14:modId xmlns:p14="http://schemas.microsoft.com/office/powerpoint/2010/main" val="1474709746"/>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522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B6E8E-F992-43D7-818A-8900C477F644}"/>
              </a:ext>
            </a:extLst>
          </p:cNvPr>
          <p:cNvSpPr>
            <a:spLocks noGrp="1"/>
          </p:cNvSpPr>
          <p:nvPr>
            <p:ph type="title"/>
          </p:nvPr>
        </p:nvSpPr>
        <p:spPr/>
        <p:txBody>
          <a:bodyPr/>
          <a:lstStyle/>
          <a:p>
            <a:r>
              <a:rPr lang="en-GB"/>
              <a:t>A bit about me …</a:t>
            </a:r>
            <a:endParaRPr lang="en-GB" dirty="0"/>
          </a:p>
        </p:txBody>
      </p:sp>
      <p:pic>
        <p:nvPicPr>
          <p:cNvPr id="6" name="Content Placeholder 5">
            <a:extLst>
              <a:ext uri="{FF2B5EF4-FFF2-40B4-BE49-F238E27FC236}">
                <a16:creationId xmlns:a16="http://schemas.microsoft.com/office/drawing/2014/main" id="{7135B4EE-1A95-4D44-A5FE-62C9A45BC134}"/>
              </a:ext>
            </a:extLst>
          </p:cNvPr>
          <p:cNvPicPr>
            <a:picLocks noGrp="1" noChangeAspect="1"/>
          </p:cNvPicPr>
          <p:nvPr>
            <p:ph sz="half" idx="1"/>
          </p:nvPr>
        </p:nvPicPr>
        <p:blipFill>
          <a:blip r:embed="rId3"/>
          <a:stretch>
            <a:fillRect/>
          </a:stretch>
        </p:blipFill>
        <p:spPr>
          <a:xfrm>
            <a:off x="7536027" y="2095080"/>
            <a:ext cx="3224614" cy="3835432"/>
          </a:xfrm>
        </p:spPr>
      </p:pic>
      <p:pic>
        <p:nvPicPr>
          <p:cNvPr id="1026" name="Picture 2" descr="See the source image">
            <a:extLst>
              <a:ext uri="{FF2B5EF4-FFF2-40B4-BE49-F238E27FC236}">
                <a16:creationId xmlns:a16="http://schemas.microsoft.com/office/drawing/2014/main" id="{EC90CE02-0380-4A2C-8C83-E77910FF3AB3}"/>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879413" y="2029766"/>
            <a:ext cx="2499423" cy="38354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DAED7AF-294A-4C08-BD7A-BC23CF1EFA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4439" y="2033631"/>
            <a:ext cx="2961536" cy="3835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7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873ECEC8-0F24-45B8-950F-35FC94BC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EB6E8E-F992-43D7-818A-8900C477F644}"/>
              </a:ext>
            </a:extLst>
          </p:cNvPr>
          <p:cNvSpPr>
            <a:spLocks noGrp="1"/>
          </p:cNvSpPr>
          <p:nvPr>
            <p:ph type="title"/>
          </p:nvPr>
        </p:nvSpPr>
        <p:spPr>
          <a:xfrm>
            <a:off x="642257" y="634946"/>
            <a:ext cx="4597563" cy="1450757"/>
          </a:xfrm>
        </p:spPr>
        <p:txBody>
          <a:bodyPr vert="horz" lIns="91440" tIns="45720" rIns="91440" bIns="45720" rtlCol="0" anchor="b">
            <a:normAutofit/>
          </a:bodyPr>
          <a:lstStyle/>
          <a:p>
            <a:r>
              <a:rPr lang="en-US" sz="4800" dirty="0"/>
              <a:t>Have you experienced ‘flow’?</a:t>
            </a:r>
          </a:p>
        </p:txBody>
      </p:sp>
      <p:cxnSp>
        <p:nvCxnSpPr>
          <p:cNvPr id="18" name="Straight Connector 17">
            <a:extLst>
              <a:ext uri="{FF2B5EF4-FFF2-40B4-BE49-F238E27FC236}">
                <a16:creationId xmlns:a16="http://schemas.microsoft.com/office/drawing/2014/main" id="{89EB8C68-FF1B-4849-867B-32D29B19F1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797" y="2250460"/>
            <a:ext cx="34747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8B53612E-ADB2-4457-9688-89506397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Content Placeholder 8" descr="Qr code&#10;&#10;Description automatically generated">
            <a:extLst>
              <a:ext uri="{FF2B5EF4-FFF2-40B4-BE49-F238E27FC236}">
                <a16:creationId xmlns:a16="http://schemas.microsoft.com/office/drawing/2014/main" id="{B5189914-7598-49B0-A9E1-463BFBD68DCA}"/>
              </a:ext>
            </a:extLst>
          </p:cNvPr>
          <p:cNvPicPr>
            <a:picLocks noGrp="1" noChangeAspect="1"/>
          </p:cNvPicPr>
          <p:nvPr>
            <p:ph sz="half" idx="2"/>
          </p:nvPr>
        </p:nvPicPr>
        <p:blipFill>
          <a:blip r:embed="rId3"/>
          <a:stretch>
            <a:fillRect/>
          </a:stretch>
        </p:blipFill>
        <p:spPr>
          <a:xfrm>
            <a:off x="6961981" y="2120900"/>
            <a:ext cx="3748088" cy="3748088"/>
          </a:xfrm>
        </p:spPr>
      </p:pic>
      <p:sp>
        <p:nvSpPr>
          <p:cNvPr id="5" name="Content Placeholder 4">
            <a:extLst>
              <a:ext uri="{FF2B5EF4-FFF2-40B4-BE49-F238E27FC236}">
                <a16:creationId xmlns:a16="http://schemas.microsoft.com/office/drawing/2014/main" id="{45CD97E8-795F-483B-B449-2242BDCC9A6D}"/>
              </a:ext>
            </a:extLst>
          </p:cNvPr>
          <p:cNvSpPr>
            <a:spLocks noGrp="1"/>
          </p:cNvSpPr>
          <p:nvPr>
            <p:ph sz="half" idx="1"/>
          </p:nvPr>
        </p:nvSpPr>
        <p:spPr>
          <a:xfrm>
            <a:off x="1097280" y="2617409"/>
            <a:ext cx="4639736" cy="3251684"/>
          </a:xfrm>
        </p:spPr>
        <p:txBody>
          <a:bodyPr/>
          <a:lstStyle/>
          <a:p>
            <a:endParaRPr lang="en-GB" dirty="0"/>
          </a:p>
          <a:p>
            <a:r>
              <a:rPr lang="en-GB" dirty="0"/>
              <a:t>Please feel free to tell us about your experiences and ask questions about the talk using this </a:t>
            </a:r>
            <a:r>
              <a:rPr lang="en-GB" dirty="0" err="1"/>
              <a:t>Mentimeter</a:t>
            </a:r>
            <a:r>
              <a:rPr lang="en-GB" dirty="0"/>
              <a:t> link:</a:t>
            </a:r>
          </a:p>
          <a:p>
            <a:r>
              <a:rPr lang="en-GB" dirty="0">
                <a:hlinkClick r:id="rId4"/>
              </a:rPr>
              <a:t>https://www.menti.com/sywix9wr4x</a:t>
            </a:r>
            <a:endParaRPr lang="en-GB" dirty="0"/>
          </a:p>
          <a:p>
            <a:endParaRPr lang="en-GB" dirty="0"/>
          </a:p>
        </p:txBody>
      </p:sp>
    </p:spTree>
    <p:extLst>
      <p:ext uri="{BB962C8B-B14F-4D97-AF65-F5344CB8AC3E}">
        <p14:creationId xmlns:p14="http://schemas.microsoft.com/office/powerpoint/2010/main" val="4100765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 name="Rectangle 54">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6" name="Straight Connector 56">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67" name="Rectangle 58">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Content Placeholder 6">
            <a:extLst>
              <a:ext uri="{FF2B5EF4-FFF2-40B4-BE49-F238E27FC236}">
                <a16:creationId xmlns:a16="http://schemas.microsoft.com/office/drawing/2014/main" id="{21DEFFDB-3D17-4DE0-88C9-856B877CE063}"/>
              </a:ext>
            </a:extLst>
          </p:cNvPr>
          <p:cNvPicPr>
            <a:picLocks noGrp="1" noChangeAspect="1"/>
          </p:cNvPicPr>
          <p:nvPr>
            <p:ph sz="half" idx="2"/>
          </p:nvPr>
        </p:nvPicPr>
        <p:blipFill rotWithShape="1">
          <a:blip r:embed="rId3"/>
          <a:srcRect r="-1" b="855"/>
          <a:stretch/>
        </p:blipFill>
        <p:spPr>
          <a:xfrm>
            <a:off x="1524" y="10"/>
            <a:ext cx="12188952" cy="6857990"/>
          </a:xfrm>
          <a:prstGeom prst="rect">
            <a:avLst/>
          </a:prstGeom>
        </p:spPr>
      </p:pic>
      <p:sp>
        <p:nvSpPr>
          <p:cNvPr id="68" name="Rectangle 60">
            <a:extLst>
              <a:ext uri="{FF2B5EF4-FFF2-40B4-BE49-F238E27FC236}">
                <a16:creationId xmlns:a16="http://schemas.microsoft.com/office/drawing/2014/main" id="{95B38FD6-641F-41BF-B466-C1C6366420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8600" y="1238442"/>
            <a:ext cx="3635926" cy="43557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3EB6E8E-F992-43D7-818A-8900C477F644}"/>
              </a:ext>
            </a:extLst>
          </p:cNvPr>
          <p:cNvSpPr>
            <a:spLocks noGrp="1"/>
          </p:cNvSpPr>
          <p:nvPr>
            <p:ph type="title"/>
          </p:nvPr>
        </p:nvSpPr>
        <p:spPr>
          <a:xfrm>
            <a:off x="8089772" y="1419273"/>
            <a:ext cx="3153580" cy="1358188"/>
          </a:xfrm>
        </p:spPr>
        <p:txBody>
          <a:bodyPr vert="horz" lIns="91440" tIns="45720" rIns="91440" bIns="45720" rtlCol="0" anchor="b">
            <a:normAutofit/>
          </a:bodyPr>
          <a:lstStyle/>
          <a:p>
            <a:r>
              <a:rPr lang="en-US" sz="3600">
                <a:solidFill>
                  <a:schemeClr val="tx1"/>
                </a:solidFill>
              </a:rPr>
              <a:t>What is the flow state?</a:t>
            </a:r>
          </a:p>
        </p:txBody>
      </p:sp>
      <p:cxnSp>
        <p:nvCxnSpPr>
          <p:cNvPr id="63" name="!!Straight Connector">
            <a:extLst>
              <a:ext uri="{FF2B5EF4-FFF2-40B4-BE49-F238E27FC236}">
                <a16:creationId xmlns:a16="http://schemas.microsoft.com/office/drawing/2014/main" id="{6BF9119E-766E-4526-AAE5-639F577C04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27643" y="2865016"/>
            <a:ext cx="2926080" cy="0"/>
          </a:xfrm>
          <a:prstGeom prst="line">
            <a:avLst/>
          </a:prstGeom>
          <a:ln w="12700">
            <a:solidFill>
              <a:schemeClr val="tx1">
                <a:lumMod val="75000"/>
                <a:lumOff val="25000"/>
                <a:alpha val="90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FC957C82-DECA-4B27-85AE-40F9DE901021}"/>
              </a:ext>
            </a:extLst>
          </p:cNvPr>
          <p:cNvSpPr>
            <a:spLocks noGrp="1"/>
          </p:cNvSpPr>
          <p:nvPr>
            <p:ph sz="half" idx="1"/>
          </p:nvPr>
        </p:nvSpPr>
        <p:spPr>
          <a:xfrm>
            <a:off x="8089772" y="2978254"/>
            <a:ext cx="3153580" cy="2444238"/>
          </a:xfrm>
        </p:spPr>
        <p:txBody>
          <a:bodyPr vert="horz" lIns="0" tIns="45720" rIns="0" bIns="45720" rtlCol="0">
            <a:normAutofit/>
          </a:bodyPr>
          <a:lstStyle/>
          <a:p>
            <a:pPr>
              <a:lnSpc>
                <a:spcPct val="100000"/>
              </a:lnSpc>
              <a:buFont typeface="Calibri" panose="020F0502020204030204" pitchFamily="34" charset="0"/>
              <a:buNone/>
            </a:pPr>
            <a:r>
              <a:rPr lang="en-US" altLang="en-US" sz="1600" dirty="0">
                <a:solidFill>
                  <a:schemeClr val="tx1"/>
                </a:solidFill>
              </a:rPr>
              <a:t>“People become so involved in what they are doing that the activity becomes spontaneous, almost automatic; they stop being aware of themselves as separate from the actions they are performing” </a:t>
            </a:r>
          </a:p>
          <a:p>
            <a:pPr>
              <a:lnSpc>
                <a:spcPct val="100000"/>
              </a:lnSpc>
              <a:buFont typeface="Calibri" panose="020F0502020204030204" pitchFamily="34" charset="0"/>
              <a:buNone/>
            </a:pPr>
            <a:endParaRPr lang="en-US" altLang="en-US" sz="1600" dirty="0">
              <a:solidFill>
                <a:schemeClr val="tx1"/>
              </a:solidFill>
            </a:endParaRPr>
          </a:p>
          <a:p>
            <a:pPr>
              <a:lnSpc>
                <a:spcPct val="100000"/>
              </a:lnSpc>
              <a:buFont typeface="Calibri" panose="020F0502020204030204" pitchFamily="34" charset="0"/>
              <a:buNone/>
            </a:pPr>
            <a:r>
              <a:rPr lang="en-US" altLang="en-US" sz="1600" dirty="0">
                <a:solidFill>
                  <a:schemeClr val="tx1"/>
                </a:solidFill>
              </a:rPr>
              <a:t>(Csikszentmihalyi, 1992, p. 53). </a:t>
            </a:r>
          </a:p>
          <a:p>
            <a:pPr>
              <a:lnSpc>
                <a:spcPct val="100000"/>
              </a:lnSpc>
            </a:pPr>
            <a:endParaRPr lang="en-US" sz="1600" dirty="0">
              <a:solidFill>
                <a:schemeClr val="tx1"/>
              </a:solidFill>
            </a:endParaRPr>
          </a:p>
        </p:txBody>
      </p:sp>
      <p:sp>
        <p:nvSpPr>
          <p:cNvPr id="65" name="Rectangle 64">
            <a:extLst>
              <a:ext uri="{FF2B5EF4-FFF2-40B4-BE49-F238E27FC236}">
                <a16:creationId xmlns:a16="http://schemas.microsoft.com/office/drawing/2014/main" id="{1FE461C7-FF45-427F-83D7-18DFBD4818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02935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873ECEC8-0F24-45B8-950F-35FC94BC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EB6E8E-F992-43D7-818A-8900C477F644}"/>
              </a:ext>
            </a:extLst>
          </p:cNvPr>
          <p:cNvSpPr>
            <a:spLocks noGrp="1"/>
          </p:cNvSpPr>
          <p:nvPr>
            <p:ph type="title"/>
          </p:nvPr>
        </p:nvSpPr>
        <p:spPr>
          <a:xfrm>
            <a:off x="642257" y="634946"/>
            <a:ext cx="3690257" cy="1450757"/>
          </a:xfrm>
        </p:spPr>
        <p:txBody>
          <a:bodyPr vert="horz" lIns="91440" tIns="45720" rIns="91440" bIns="45720" rtlCol="0" anchor="b">
            <a:normAutofit/>
          </a:bodyPr>
          <a:lstStyle/>
          <a:p>
            <a:r>
              <a:rPr lang="en-US" sz="4800" dirty="0"/>
              <a:t>Components of flow</a:t>
            </a:r>
          </a:p>
        </p:txBody>
      </p:sp>
      <p:cxnSp>
        <p:nvCxnSpPr>
          <p:cNvPr id="18" name="Straight Connector 17">
            <a:extLst>
              <a:ext uri="{FF2B5EF4-FFF2-40B4-BE49-F238E27FC236}">
                <a16:creationId xmlns:a16="http://schemas.microsoft.com/office/drawing/2014/main" id="{89EB8C68-FF1B-4849-867B-32D29B19F1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797" y="2250460"/>
            <a:ext cx="34747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FC957C82-DECA-4B27-85AE-40F9DE901021}"/>
              </a:ext>
            </a:extLst>
          </p:cNvPr>
          <p:cNvSpPr>
            <a:spLocks noGrp="1"/>
          </p:cNvSpPr>
          <p:nvPr>
            <p:ph sz="half" idx="1"/>
          </p:nvPr>
        </p:nvSpPr>
        <p:spPr>
          <a:xfrm>
            <a:off x="642257" y="2407436"/>
            <a:ext cx="3690257" cy="3461658"/>
          </a:xfrm>
        </p:spPr>
        <p:txBody>
          <a:bodyPr vert="horz" lIns="0" tIns="45720" rIns="0" bIns="45720" rtlCol="0">
            <a:normAutofit fontScale="70000" lnSpcReduction="20000"/>
          </a:bodyPr>
          <a:lstStyle/>
          <a:p>
            <a:pPr eaLnBrk="1" hangingPunct="1">
              <a:spcBef>
                <a:spcPct val="0"/>
              </a:spcBef>
              <a:buFontTx/>
              <a:buAutoNum type="arabicPeriod"/>
            </a:pPr>
            <a:r>
              <a:rPr lang="en-GB" altLang="en-US" sz="2000" dirty="0">
                <a:solidFill>
                  <a:schemeClr val="tx1"/>
                </a:solidFill>
              </a:rPr>
              <a:t>Clear goals</a:t>
            </a:r>
          </a:p>
          <a:p>
            <a:pPr eaLnBrk="1" hangingPunct="1">
              <a:spcBef>
                <a:spcPct val="0"/>
              </a:spcBef>
              <a:buFontTx/>
              <a:buAutoNum type="arabicPeriod"/>
            </a:pPr>
            <a:r>
              <a:rPr lang="en-GB" altLang="en-US" sz="2000" dirty="0">
                <a:solidFill>
                  <a:schemeClr val="tx1"/>
                </a:solidFill>
              </a:rPr>
              <a:t>High degree of concentration on limited field of attention</a:t>
            </a:r>
          </a:p>
          <a:p>
            <a:pPr eaLnBrk="1" hangingPunct="1">
              <a:spcBef>
                <a:spcPct val="0"/>
              </a:spcBef>
              <a:buFontTx/>
              <a:buAutoNum type="arabicPeriod"/>
            </a:pPr>
            <a:r>
              <a:rPr lang="en-GB" altLang="en-US" sz="2000" dirty="0">
                <a:solidFill>
                  <a:schemeClr val="tx1"/>
                </a:solidFill>
              </a:rPr>
              <a:t>Loss of self-consciousness, the merging of action and awareness</a:t>
            </a:r>
          </a:p>
          <a:p>
            <a:pPr eaLnBrk="1" hangingPunct="1">
              <a:spcBef>
                <a:spcPct val="0"/>
              </a:spcBef>
              <a:buFontTx/>
              <a:buAutoNum type="arabicPeriod"/>
            </a:pPr>
            <a:r>
              <a:rPr lang="en-GB" altLang="en-US" sz="2000" dirty="0">
                <a:solidFill>
                  <a:schemeClr val="tx1"/>
                </a:solidFill>
              </a:rPr>
              <a:t>A distorted sense of time</a:t>
            </a:r>
          </a:p>
          <a:p>
            <a:pPr eaLnBrk="1" hangingPunct="1">
              <a:spcBef>
                <a:spcPct val="0"/>
              </a:spcBef>
              <a:buFontTx/>
              <a:buAutoNum type="arabicPeriod"/>
            </a:pPr>
            <a:r>
              <a:rPr lang="en-GB" altLang="en-US" sz="2000" dirty="0">
                <a:solidFill>
                  <a:schemeClr val="tx1"/>
                </a:solidFill>
              </a:rPr>
              <a:t>Direct and immediate feedback, behaviour can be adjusted accordingly</a:t>
            </a:r>
          </a:p>
          <a:p>
            <a:pPr eaLnBrk="1" hangingPunct="1">
              <a:spcBef>
                <a:spcPct val="0"/>
              </a:spcBef>
              <a:buFontTx/>
              <a:buAutoNum type="arabicPeriod"/>
            </a:pPr>
            <a:r>
              <a:rPr lang="en-GB" altLang="en-US" sz="2000" dirty="0">
                <a:solidFill>
                  <a:schemeClr val="tx1"/>
                </a:solidFill>
              </a:rPr>
              <a:t>Balance between ability level and challenge</a:t>
            </a:r>
          </a:p>
          <a:p>
            <a:pPr eaLnBrk="1" hangingPunct="1">
              <a:spcBef>
                <a:spcPct val="0"/>
              </a:spcBef>
              <a:buFontTx/>
              <a:buAutoNum type="arabicPeriod"/>
            </a:pPr>
            <a:r>
              <a:rPr lang="en-GB" altLang="en-US" sz="2000" dirty="0">
                <a:solidFill>
                  <a:schemeClr val="tx1"/>
                </a:solidFill>
              </a:rPr>
              <a:t>A sense of personal control over the situation</a:t>
            </a:r>
          </a:p>
          <a:p>
            <a:pPr eaLnBrk="1" hangingPunct="1">
              <a:spcBef>
                <a:spcPct val="0"/>
              </a:spcBef>
              <a:buFontTx/>
              <a:buAutoNum type="arabicPeriod"/>
            </a:pPr>
            <a:r>
              <a:rPr lang="en-GB" altLang="en-US" sz="2000" dirty="0">
                <a:solidFill>
                  <a:schemeClr val="tx1"/>
                </a:solidFill>
              </a:rPr>
              <a:t>Intrinsically rewarding action resulting in effortlessness of action</a:t>
            </a:r>
          </a:p>
          <a:p>
            <a:pPr eaLnBrk="1" hangingPunct="1">
              <a:spcBef>
                <a:spcPct val="0"/>
              </a:spcBef>
              <a:buFontTx/>
              <a:buAutoNum type="arabicPeriod"/>
            </a:pPr>
            <a:r>
              <a:rPr lang="en-GB" altLang="en-US" sz="2000" dirty="0">
                <a:solidFill>
                  <a:schemeClr val="tx1"/>
                </a:solidFill>
              </a:rPr>
              <a:t>Focus of awareness is narrowed down to the activity itself</a:t>
            </a:r>
          </a:p>
          <a:p>
            <a:pPr marL="0" indent="0">
              <a:lnSpc>
                <a:spcPct val="100000"/>
              </a:lnSpc>
              <a:buNone/>
            </a:pPr>
            <a:endParaRPr lang="en-US" dirty="0"/>
          </a:p>
        </p:txBody>
      </p:sp>
      <p:sp>
        <p:nvSpPr>
          <p:cNvPr id="20" name="Rectangle 19">
            <a:extLst>
              <a:ext uri="{FF2B5EF4-FFF2-40B4-BE49-F238E27FC236}">
                <a16:creationId xmlns:a16="http://schemas.microsoft.com/office/drawing/2014/main" id="{8B53612E-ADB2-4457-9688-89506397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Content Placeholder 3">
            <a:extLst>
              <a:ext uri="{FF2B5EF4-FFF2-40B4-BE49-F238E27FC236}">
                <a16:creationId xmlns:a16="http://schemas.microsoft.com/office/drawing/2014/main" id="{40512937-8BB5-4A51-84DE-265D949EB716}"/>
              </a:ext>
            </a:extLst>
          </p:cNvPr>
          <p:cNvSpPr>
            <a:spLocks noGrp="1"/>
          </p:cNvSpPr>
          <p:nvPr>
            <p:ph sz="half" idx="2"/>
          </p:nvPr>
        </p:nvSpPr>
        <p:spPr/>
        <p:txBody>
          <a:bodyPr/>
          <a:lstStyle/>
          <a:p>
            <a:endParaRPr lang="en-GB"/>
          </a:p>
        </p:txBody>
      </p:sp>
      <p:pic>
        <p:nvPicPr>
          <p:cNvPr id="13" name="Picture 4">
            <a:extLst>
              <a:ext uri="{FF2B5EF4-FFF2-40B4-BE49-F238E27FC236}">
                <a16:creationId xmlns:a16="http://schemas.microsoft.com/office/drawing/2014/main" id="{1DD725EF-5479-4288-8C5D-3EE12449A95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3097" y="1366464"/>
            <a:ext cx="7578902" cy="4768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5">
            <a:extLst>
              <a:ext uri="{FF2B5EF4-FFF2-40B4-BE49-F238E27FC236}">
                <a16:creationId xmlns:a16="http://schemas.microsoft.com/office/drawing/2014/main" id="{36F65E32-E602-4E1C-83E1-BD73C344211A}"/>
              </a:ext>
            </a:extLst>
          </p:cNvPr>
          <p:cNvSpPr txBox="1">
            <a:spLocks noChangeArrowheads="1"/>
          </p:cNvSpPr>
          <p:nvPr/>
        </p:nvSpPr>
        <p:spPr bwMode="auto">
          <a:xfrm>
            <a:off x="5292512" y="6501365"/>
            <a:ext cx="7086600"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algn="ctr">
              <a:lnSpc>
                <a:spcPts val="1800"/>
              </a:lnSpc>
              <a:spcBef>
                <a:spcPct val="0"/>
              </a:spcBef>
              <a:buNone/>
            </a:pPr>
            <a:r>
              <a:rPr lang="en-GB" altLang="en-US" sz="1200" noProof="1">
                <a:solidFill>
                  <a:schemeClr val="bg1"/>
                </a:solidFill>
                <a:latin typeface="Arial" pitchFamily="34" charset="0"/>
              </a:rPr>
              <a:t>Anxiety, Boredom and Flow</a:t>
            </a:r>
            <a:r>
              <a:rPr lang="en-GB" altLang="en-US" sz="1200" b="1" noProof="1">
                <a:solidFill>
                  <a:schemeClr val="bg1"/>
                </a:solidFill>
                <a:latin typeface="Arial" pitchFamily="34" charset="0"/>
              </a:rPr>
              <a:t> </a:t>
            </a:r>
            <a:r>
              <a:rPr lang="en-US" altLang="en-US" sz="1200" dirty="0">
                <a:solidFill>
                  <a:schemeClr val="bg1"/>
                </a:solidFill>
                <a:latin typeface="Arial" pitchFamily="34" charset="0"/>
              </a:rPr>
              <a:t>(Csikszentmihalyi 1990 - Dots and text added: van Gorp 2006)</a:t>
            </a:r>
          </a:p>
        </p:txBody>
      </p:sp>
    </p:spTree>
    <p:extLst>
      <p:ext uri="{BB962C8B-B14F-4D97-AF65-F5344CB8AC3E}">
        <p14:creationId xmlns:p14="http://schemas.microsoft.com/office/powerpoint/2010/main" val="847946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33428ACC-71EC-4171-9527-10983BA6B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EB6E8E-F992-43D7-818A-8900C477F644}"/>
              </a:ext>
            </a:extLst>
          </p:cNvPr>
          <p:cNvSpPr>
            <a:spLocks noGrp="1"/>
          </p:cNvSpPr>
          <p:nvPr>
            <p:ph type="title"/>
          </p:nvPr>
        </p:nvSpPr>
        <p:spPr>
          <a:xfrm>
            <a:off x="8141110" y="639098"/>
            <a:ext cx="3401961" cy="3494790"/>
          </a:xfrm>
        </p:spPr>
        <p:txBody>
          <a:bodyPr vert="horz" lIns="91440" tIns="45720" rIns="91440" bIns="45720" rtlCol="0" anchor="b">
            <a:normAutofit/>
          </a:bodyPr>
          <a:lstStyle/>
          <a:p>
            <a:r>
              <a:rPr lang="en-US" sz="5400">
                <a:solidFill>
                  <a:schemeClr val="tx1">
                    <a:lumMod val="85000"/>
                    <a:lumOff val="15000"/>
                  </a:schemeClr>
                </a:solidFill>
              </a:rPr>
              <a:t>Flow and the brain</a:t>
            </a:r>
          </a:p>
        </p:txBody>
      </p:sp>
      <p:pic>
        <p:nvPicPr>
          <p:cNvPr id="5" name="Content Placeholder 4">
            <a:extLst>
              <a:ext uri="{FF2B5EF4-FFF2-40B4-BE49-F238E27FC236}">
                <a16:creationId xmlns:a16="http://schemas.microsoft.com/office/drawing/2014/main" id="{9EF96B61-A890-4620-9D86-6A6EB02489D7}"/>
              </a:ext>
            </a:extLst>
          </p:cNvPr>
          <p:cNvPicPr>
            <a:picLocks noGrp="1" noChangeAspect="1"/>
          </p:cNvPicPr>
          <p:nvPr>
            <p:ph sz="half" idx="1"/>
          </p:nvPr>
        </p:nvPicPr>
        <p:blipFill>
          <a:blip r:embed="rId3"/>
          <a:stretch>
            <a:fillRect/>
          </a:stretch>
        </p:blipFill>
        <p:spPr>
          <a:xfrm>
            <a:off x="754031" y="640081"/>
            <a:ext cx="6672153" cy="5054156"/>
          </a:xfrm>
          <a:prstGeom prst="rect">
            <a:avLst/>
          </a:prstGeom>
        </p:spPr>
      </p:pic>
      <p:cxnSp>
        <p:nvCxnSpPr>
          <p:cNvPr id="16" name="Straight Connector 15">
            <a:extLst>
              <a:ext uri="{FF2B5EF4-FFF2-40B4-BE49-F238E27FC236}">
                <a16:creationId xmlns:a16="http://schemas.microsoft.com/office/drawing/2014/main" id="{BA22713B-ABB6-4391-97F9-0449A2B9B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294754"/>
            <a:ext cx="32004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D4480B4-953D-41FA-9052-09AB3A026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Text Box 5">
            <a:extLst>
              <a:ext uri="{FF2B5EF4-FFF2-40B4-BE49-F238E27FC236}">
                <a16:creationId xmlns:a16="http://schemas.microsoft.com/office/drawing/2014/main" id="{9933E2F2-3C37-4498-9E23-86C89039D5C7}"/>
              </a:ext>
            </a:extLst>
          </p:cNvPr>
          <p:cNvSpPr txBox="1">
            <a:spLocks noChangeArrowheads="1"/>
          </p:cNvSpPr>
          <p:nvPr/>
        </p:nvSpPr>
        <p:spPr bwMode="auto">
          <a:xfrm>
            <a:off x="6765791" y="6456106"/>
            <a:ext cx="7086600"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algn="ctr">
              <a:lnSpc>
                <a:spcPts val="1800"/>
              </a:lnSpc>
              <a:spcBef>
                <a:spcPct val="0"/>
              </a:spcBef>
              <a:buNone/>
            </a:pPr>
            <a:r>
              <a:rPr lang="en-GB" altLang="en-US" sz="1200" noProof="1">
                <a:solidFill>
                  <a:schemeClr val="bg1"/>
                </a:solidFill>
                <a:latin typeface="Arial" pitchFamily="34" charset="0"/>
              </a:rPr>
              <a:t>Gold &amp; Ciorciari (2020); van der Linden et al. 92020)</a:t>
            </a:r>
            <a:endParaRPr lang="en-US" altLang="en-US" sz="1200" dirty="0">
              <a:solidFill>
                <a:schemeClr val="bg1"/>
              </a:solidFill>
              <a:latin typeface="Arial" pitchFamily="34" charset="0"/>
            </a:endParaRPr>
          </a:p>
        </p:txBody>
      </p:sp>
      <p:sp>
        <p:nvSpPr>
          <p:cNvPr id="6" name="Callout: Double Bent Line with No Border 5">
            <a:extLst>
              <a:ext uri="{FF2B5EF4-FFF2-40B4-BE49-F238E27FC236}">
                <a16:creationId xmlns:a16="http://schemas.microsoft.com/office/drawing/2014/main" id="{7A95B9BC-C0D2-4D44-9AA6-CCC8B0C8DFF1}"/>
              </a:ext>
            </a:extLst>
          </p:cNvPr>
          <p:cNvSpPr/>
          <p:nvPr/>
        </p:nvSpPr>
        <p:spPr>
          <a:xfrm>
            <a:off x="754030" y="4752477"/>
            <a:ext cx="1771205" cy="1516465"/>
          </a:xfrm>
          <a:prstGeom prst="callout3">
            <a:avLst>
              <a:gd name="adj1" fmla="val 18750"/>
              <a:gd name="adj2" fmla="val -8333"/>
              <a:gd name="adj3" fmla="val 18750"/>
              <a:gd name="adj4" fmla="val -16667"/>
              <a:gd name="adj5" fmla="val -125636"/>
              <a:gd name="adj6" fmla="val -15659"/>
              <a:gd name="adj7" fmla="val -155046"/>
              <a:gd name="adj8" fmla="val 74352"/>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dirty="0"/>
              <a:t>Reduction in </a:t>
            </a:r>
            <a:r>
              <a:rPr lang="en-GB" b="1" dirty="0"/>
              <a:t>Default Mode Network </a:t>
            </a:r>
            <a:r>
              <a:rPr lang="en-GB" dirty="0"/>
              <a:t>activity planning and self-referential thinking.</a:t>
            </a:r>
          </a:p>
        </p:txBody>
      </p:sp>
      <p:sp>
        <p:nvSpPr>
          <p:cNvPr id="24" name="Callout: Double Bent Line with No Border 23">
            <a:extLst>
              <a:ext uri="{FF2B5EF4-FFF2-40B4-BE49-F238E27FC236}">
                <a16:creationId xmlns:a16="http://schemas.microsoft.com/office/drawing/2014/main" id="{CF518966-7EC4-41E7-B26D-73117B273DCD}"/>
              </a:ext>
            </a:extLst>
          </p:cNvPr>
          <p:cNvSpPr/>
          <p:nvPr/>
        </p:nvSpPr>
        <p:spPr>
          <a:xfrm>
            <a:off x="3308356" y="4815595"/>
            <a:ext cx="1660685" cy="1518722"/>
          </a:xfrm>
          <a:prstGeom prst="callout3">
            <a:avLst>
              <a:gd name="adj1" fmla="val 18750"/>
              <a:gd name="adj2" fmla="val -8333"/>
              <a:gd name="adj3" fmla="val 18750"/>
              <a:gd name="adj4" fmla="val -16667"/>
              <a:gd name="adj5" fmla="val -57839"/>
              <a:gd name="adj6" fmla="val -16668"/>
              <a:gd name="adj7" fmla="val -142335"/>
              <a:gd name="adj8" fmla="val 8809"/>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GB" b="1" dirty="0"/>
              <a:t>Reward:</a:t>
            </a:r>
            <a:r>
              <a:rPr lang="en-GB" dirty="0"/>
              <a:t> Activation of </a:t>
            </a:r>
            <a:r>
              <a:rPr lang="en-GB" b="1" dirty="0"/>
              <a:t>nucleus </a:t>
            </a:r>
            <a:r>
              <a:rPr lang="en-GB" b="1" dirty="0" err="1"/>
              <a:t>accubens</a:t>
            </a:r>
            <a:r>
              <a:rPr lang="en-GB" b="1" dirty="0"/>
              <a:t> </a:t>
            </a:r>
            <a:r>
              <a:rPr lang="en-GB" dirty="0"/>
              <a:t>and </a:t>
            </a:r>
            <a:r>
              <a:rPr lang="en-GB" dirty="0" err="1"/>
              <a:t>dopamingergic</a:t>
            </a:r>
            <a:r>
              <a:rPr lang="en-GB" dirty="0"/>
              <a:t> pathways</a:t>
            </a:r>
          </a:p>
        </p:txBody>
      </p:sp>
      <p:pic>
        <p:nvPicPr>
          <p:cNvPr id="15" name="Picture 14">
            <a:extLst>
              <a:ext uri="{FF2B5EF4-FFF2-40B4-BE49-F238E27FC236}">
                <a16:creationId xmlns:a16="http://schemas.microsoft.com/office/drawing/2014/main" id="{5FEA92FB-D576-4E9F-A258-39D82202F8D8}"/>
              </a:ext>
            </a:extLst>
          </p:cNvPr>
          <p:cNvPicPr>
            <a:picLocks noChangeAspect="1"/>
          </p:cNvPicPr>
          <p:nvPr/>
        </p:nvPicPr>
        <p:blipFill>
          <a:blip r:embed="rId4"/>
          <a:stretch>
            <a:fillRect/>
          </a:stretch>
        </p:blipFill>
        <p:spPr>
          <a:xfrm>
            <a:off x="8672670" y="257217"/>
            <a:ext cx="2918287" cy="2234313"/>
          </a:xfrm>
          <a:prstGeom prst="rect">
            <a:avLst/>
          </a:prstGeom>
        </p:spPr>
      </p:pic>
      <p:sp>
        <p:nvSpPr>
          <p:cNvPr id="28" name="Callout: Double Bent Line with No Border 27">
            <a:extLst>
              <a:ext uri="{FF2B5EF4-FFF2-40B4-BE49-F238E27FC236}">
                <a16:creationId xmlns:a16="http://schemas.microsoft.com/office/drawing/2014/main" id="{0F9008E4-335E-449B-8D31-8291BCC77B43}"/>
              </a:ext>
            </a:extLst>
          </p:cNvPr>
          <p:cNvSpPr/>
          <p:nvPr/>
        </p:nvSpPr>
        <p:spPr>
          <a:xfrm>
            <a:off x="5984041" y="4780681"/>
            <a:ext cx="1563500" cy="1553636"/>
          </a:xfrm>
          <a:prstGeom prst="callout3">
            <a:avLst>
              <a:gd name="adj1" fmla="val 18750"/>
              <a:gd name="adj2" fmla="val -8333"/>
              <a:gd name="adj3" fmla="val -25742"/>
              <a:gd name="adj4" fmla="val -6584"/>
              <a:gd name="adj5" fmla="val -53601"/>
              <a:gd name="adj6" fmla="val -66077"/>
              <a:gd name="adj7" fmla="val -96783"/>
              <a:gd name="adj8" fmla="val -110176"/>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GB" b="1" dirty="0"/>
              <a:t>Engagement: </a:t>
            </a:r>
            <a:r>
              <a:rPr lang="en-GB" dirty="0"/>
              <a:t>Activation of </a:t>
            </a:r>
            <a:r>
              <a:rPr lang="en-GB" b="1" dirty="0"/>
              <a:t>locus coeruleus-norepinephrine system</a:t>
            </a:r>
            <a:endParaRPr lang="en-GB" dirty="0"/>
          </a:p>
        </p:txBody>
      </p:sp>
      <p:pic>
        <p:nvPicPr>
          <p:cNvPr id="1030" name="Picture 6" descr="Dopaminergic pathways - Wikipedia">
            <a:extLst>
              <a:ext uri="{FF2B5EF4-FFF2-40B4-BE49-F238E27FC236}">
                <a16:creationId xmlns:a16="http://schemas.microsoft.com/office/drawing/2014/main" id="{245D8828-84DA-4173-8463-570E1409C8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30520" y="4436278"/>
            <a:ext cx="2706756" cy="1863159"/>
          </a:xfrm>
          <a:prstGeom prst="rect">
            <a:avLst/>
          </a:prstGeom>
          <a:noFill/>
          <a:extLst>
            <a:ext uri="{909E8E84-426E-40DD-AFC4-6F175D3DCCD1}">
              <a14:hiddenFill xmlns:a14="http://schemas.microsoft.com/office/drawing/2010/main">
                <a:solidFill>
                  <a:srgbClr val="FFFFFF"/>
                </a:solidFill>
              </a14:hiddenFill>
            </a:ext>
          </a:extLst>
        </p:spPr>
      </p:pic>
      <p:sp>
        <p:nvSpPr>
          <p:cNvPr id="30" name="Callout: Double Bent Line with No Border 29">
            <a:extLst>
              <a:ext uri="{FF2B5EF4-FFF2-40B4-BE49-F238E27FC236}">
                <a16:creationId xmlns:a16="http://schemas.microsoft.com/office/drawing/2014/main" id="{B23263E6-BDE7-4F6F-A766-805B093DB829}"/>
              </a:ext>
            </a:extLst>
          </p:cNvPr>
          <p:cNvSpPr/>
          <p:nvPr/>
        </p:nvSpPr>
        <p:spPr>
          <a:xfrm>
            <a:off x="6577608" y="1414835"/>
            <a:ext cx="1563500" cy="968423"/>
          </a:xfrm>
          <a:prstGeom prst="callout3">
            <a:avLst>
              <a:gd name="adj1" fmla="val 18750"/>
              <a:gd name="adj2" fmla="val -8333"/>
              <a:gd name="adj3" fmla="val 56885"/>
              <a:gd name="adj4" fmla="val -42885"/>
              <a:gd name="adj5" fmla="val 104238"/>
              <a:gd name="adj6" fmla="val -97336"/>
              <a:gd name="adj7" fmla="val 184671"/>
              <a:gd name="adj8" fmla="val -126309"/>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dirty="0"/>
              <a:t>Reduced amygdala activity</a:t>
            </a:r>
          </a:p>
        </p:txBody>
      </p:sp>
      <p:sp>
        <p:nvSpPr>
          <p:cNvPr id="32" name="Callout: Double Bent Line with No Border 31">
            <a:extLst>
              <a:ext uri="{FF2B5EF4-FFF2-40B4-BE49-F238E27FC236}">
                <a16:creationId xmlns:a16="http://schemas.microsoft.com/office/drawing/2014/main" id="{BEEAE431-2D56-4EE3-B3B3-B26B4AF8765F}"/>
              </a:ext>
            </a:extLst>
          </p:cNvPr>
          <p:cNvSpPr/>
          <p:nvPr/>
        </p:nvSpPr>
        <p:spPr>
          <a:xfrm>
            <a:off x="3915635" y="65376"/>
            <a:ext cx="3158933" cy="873087"/>
          </a:xfrm>
          <a:prstGeom prst="callout3">
            <a:avLst>
              <a:gd name="adj1" fmla="val 18750"/>
              <a:gd name="adj2" fmla="val -8333"/>
              <a:gd name="adj3" fmla="val 18750"/>
              <a:gd name="adj4" fmla="val -16667"/>
              <a:gd name="adj5" fmla="val 76937"/>
              <a:gd name="adj6" fmla="val -11851"/>
              <a:gd name="adj7" fmla="val 182576"/>
              <a:gd name="adj8" fmla="val 9222"/>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dirty="0"/>
              <a:t>Increase </a:t>
            </a:r>
            <a:r>
              <a:rPr lang="en-GB" b="1" dirty="0"/>
              <a:t>in Central Executive Network </a:t>
            </a:r>
            <a:r>
              <a:rPr lang="en-GB" dirty="0"/>
              <a:t>activity. Attention on tasks, inhibiting irrelevant info. </a:t>
            </a:r>
          </a:p>
        </p:txBody>
      </p:sp>
      <p:sp>
        <p:nvSpPr>
          <p:cNvPr id="33" name="Callout: Double Bent Line with No Border 32">
            <a:extLst>
              <a:ext uri="{FF2B5EF4-FFF2-40B4-BE49-F238E27FC236}">
                <a16:creationId xmlns:a16="http://schemas.microsoft.com/office/drawing/2014/main" id="{6F8AC461-F23A-4503-8CD6-ECCB85140D90}"/>
              </a:ext>
            </a:extLst>
          </p:cNvPr>
          <p:cNvSpPr/>
          <p:nvPr/>
        </p:nvSpPr>
        <p:spPr>
          <a:xfrm>
            <a:off x="961735" y="65376"/>
            <a:ext cx="1887358" cy="1098387"/>
          </a:xfrm>
          <a:prstGeom prst="callout3">
            <a:avLst>
              <a:gd name="adj1" fmla="val 18750"/>
              <a:gd name="adj2" fmla="val -8333"/>
              <a:gd name="adj3" fmla="val 138068"/>
              <a:gd name="adj4" fmla="val -10831"/>
              <a:gd name="adj5" fmla="val 137783"/>
              <a:gd name="adj6" fmla="val 153530"/>
              <a:gd name="adj7" fmla="val 110128"/>
              <a:gd name="adj8" fmla="val 213053"/>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dirty="0"/>
              <a:t>Detects meaning: Increase in Salience Network </a:t>
            </a:r>
            <a:r>
              <a:rPr lang="en-GB" sz="1200" dirty="0"/>
              <a:t>(anterior insula and cingulate cortex)</a:t>
            </a:r>
          </a:p>
        </p:txBody>
      </p:sp>
    </p:spTree>
    <p:extLst>
      <p:ext uri="{BB962C8B-B14F-4D97-AF65-F5344CB8AC3E}">
        <p14:creationId xmlns:p14="http://schemas.microsoft.com/office/powerpoint/2010/main" val="3779094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873ECEC8-0F24-45B8-950F-35FC94BC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EB6E8E-F992-43D7-818A-8900C477F644}"/>
              </a:ext>
            </a:extLst>
          </p:cNvPr>
          <p:cNvSpPr>
            <a:spLocks noGrp="1"/>
          </p:cNvSpPr>
          <p:nvPr>
            <p:ph type="title"/>
          </p:nvPr>
        </p:nvSpPr>
        <p:spPr>
          <a:xfrm>
            <a:off x="642257" y="634946"/>
            <a:ext cx="3690257" cy="1450757"/>
          </a:xfrm>
        </p:spPr>
        <p:txBody>
          <a:bodyPr vert="horz" lIns="91440" tIns="45720" rIns="91440" bIns="45720" rtlCol="0" anchor="b">
            <a:normAutofit/>
          </a:bodyPr>
          <a:lstStyle/>
          <a:p>
            <a:r>
              <a:rPr lang="en-US" sz="4800" dirty="0"/>
              <a:t>Flow and creativity</a:t>
            </a:r>
          </a:p>
        </p:txBody>
      </p:sp>
      <p:cxnSp>
        <p:nvCxnSpPr>
          <p:cNvPr id="18" name="Straight Connector 17">
            <a:extLst>
              <a:ext uri="{FF2B5EF4-FFF2-40B4-BE49-F238E27FC236}">
                <a16:creationId xmlns:a16="http://schemas.microsoft.com/office/drawing/2014/main" id="{89EB8C68-FF1B-4849-867B-32D29B19F1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797" y="2250460"/>
            <a:ext cx="34747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FC957C82-DECA-4B27-85AE-40F9DE901021}"/>
              </a:ext>
            </a:extLst>
          </p:cNvPr>
          <p:cNvSpPr>
            <a:spLocks noGrp="1"/>
          </p:cNvSpPr>
          <p:nvPr>
            <p:ph sz="half" idx="1"/>
          </p:nvPr>
        </p:nvSpPr>
        <p:spPr>
          <a:xfrm>
            <a:off x="642257" y="2407436"/>
            <a:ext cx="3690257" cy="3461658"/>
          </a:xfrm>
        </p:spPr>
        <p:txBody>
          <a:bodyPr vert="horz" lIns="0" tIns="45720" rIns="0" bIns="45720" rtlCol="0">
            <a:normAutofit lnSpcReduction="10000"/>
          </a:bodyPr>
          <a:lstStyle/>
          <a:p>
            <a:pPr>
              <a:lnSpc>
                <a:spcPct val="100000"/>
              </a:lnSpc>
            </a:pPr>
            <a:r>
              <a:rPr lang="en-US" dirty="0"/>
              <a:t>Csikszentmihalyi (1996) noted that the flow state was a common experience of eminent creative people that he interviewed to learn more about the creative process.</a:t>
            </a:r>
          </a:p>
          <a:p>
            <a:pPr>
              <a:lnSpc>
                <a:spcPct val="100000"/>
              </a:lnSpc>
            </a:pPr>
            <a:r>
              <a:rPr lang="en-US" dirty="0"/>
              <a:t> </a:t>
            </a:r>
          </a:p>
          <a:p>
            <a:pPr lvl="1">
              <a:buFont typeface="Arial" panose="020B0604020202020204" pitchFamily="34" charset="0"/>
              <a:buChar char="•"/>
            </a:pPr>
            <a:r>
              <a:rPr lang="en-US" dirty="0"/>
              <a:t>Intrinsic motivation</a:t>
            </a:r>
          </a:p>
          <a:p>
            <a:pPr lvl="1">
              <a:buFont typeface="Arial" panose="020B0604020202020204" pitchFamily="34" charset="0"/>
              <a:buChar char="•"/>
            </a:pPr>
            <a:r>
              <a:rPr lang="en-US" dirty="0"/>
              <a:t>Intense involvement with task</a:t>
            </a:r>
          </a:p>
          <a:p>
            <a:pPr lvl="1">
              <a:buFont typeface="Arial" panose="020B0604020202020204" pitchFamily="34" charset="0"/>
              <a:buChar char="•"/>
            </a:pPr>
            <a:r>
              <a:rPr lang="en-US" dirty="0"/>
              <a:t>Playful state</a:t>
            </a:r>
          </a:p>
          <a:p>
            <a:pPr marL="0" indent="0">
              <a:lnSpc>
                <a:spcPct val="100000"/>
              </a:lnSpc>
              <a:buNone/>
            </a:pPr>
            <a:endParaRPr lang="en-US" dirty="0"/>
          </a:p>
        </p:txBody>
      </p:sp>
      <p:sp>
        <p:nvSpPr>
          <p:cNvPr id="20" name="Rectangle 19">
            <a:extLst>
              <a:ext uri="{FF2B5EF4-FFF2-40B4-BE49-F238E27FC236}">
                <a16:creationId xmlns:a16="http://schemas.microsoft.com/office/drawing/2014/main" id="{8B53612E-ADB2-4457-9688-89506397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ext Box 5">
            <a:extLst>
              <a:ext uri="{FF2B5EF4-FFF2-40B4-BE49-F238E27FC236}">
                <a16:creationId xmlns:a16="http://schemas.microsoft.com/office/drawing/2014/main" id="{36F65E32-E602-4E1C-83E1-BD73C344211A}"/>
              </a:ext>
            </a:extLst>
          </p:cNvPr>
          <p:cNvSpPr txBox="1">
            <a:spLocks noChangeArrowheads="1"/>
          </p:cNvSpPr>
          <p:nvPr/>
        </p:nvSpPr>
        <p:spPr bwMode="auto">
          <a:xfrm>
            <a:off x="7698828" y="6501365"/>
            <a:ext cx="7086600"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algn="ctr">
              <a:lnSpc>
                <a:spcPts val="1800"/>
              </a:lnSpc>
              <a:spcBef>
                <a:spcPct val="0"/>
              </a:spcBef>
              <a:buNone/>
            </a:pPr>
            <a:r>
              <a:rPr lang="en-US" altLang="en-US" sz="1200" dirty="0" err="1">
                <a:solidFill>
                  <a:schemeClr val="bg1"/>
                </a:solidFill>
                <a:latin typeface="Arial" pitchFamily="34" charset="0"/>
              </a:rPr>
              <a:t>Gruzelier</a:t>
            </a:r>
            <a:r>
              <a:rPr lang="en-US" altLang="en-US" sz="1200" dirty="0">
                <a:solidFill>
                  <a:schemeClr val="bg1"/>
                </a:solidFill>
                <a:latin typeface="Arial" pitchFamily="34" charset="0"/>
              </a:rPr>
              <a:t> (2009, p. 104)</a:t>
            </a:r>
          </a:p>
        </p:txBody>
      </p:sp>
      <p:pic>
        <p:nvPicPr>
          <p:cNvPr id="17" name="Picture 16">
            <a:extLst>
              <a:ext uri="{FF2B5EF4-FFF2-40B4-BE49-F238E27FC236}">
                <a16:creationId xmlns:a16="http://schemas.microsoft.com/office/drawing/2014/main" id="{5B64FB3E-379B-492F-BD16-A60DF52A7E50}"/>
              </a:ext>
            </a:extLst>
          </p:cNvPr>
          <p:cNvPicPr>
            <a:picLocks noChangeAspect="1"/>
          </p:cNvPicPr>
          <p:nvPr/>
        </p:nvPicPr>
        <p:blipFill rotWithShape="1">
          <a:blip r:embed="rId3"/>
          <a:srcRect r="2" b="3048"/>
          <a:stretch/>
        </p:blipFill>
        <p:spPr>
          <a:xfrm>
            <a:off x="7989018" y="0"/>
            <a:ext cx="4199807" cy="6400800"/>
          </a:xfrm>
          <a:prstGeom prst="rect">
            <a:avLst/>
          </a:prstGeom>
        </p:spPr>
      </p:pic>
      <p:sp>
        <p:nvSpPr>
          <p:cNvPr id="3" name="Speech Bubble: Rectangle with Corners Rounded 2">
            <a:extLst>
              <a:ext uri="{FF2B5EF4-FFF2-40B4-BE49-F238E27FC236}">
                <a16:creationId xmlns:a16="http://schemas.microsoft.com/office/drawing/2014/main" id="{C5AB4FDE-C241-4224-89DA-B38DC7188918}"/>
              </a:ext>
            </a:extLst>
          </p:cNvPr>
          <p:cNvSpPr/>
          <p:nvPr/>
        </p:nvSpPr>
        <p:spPr>
          <a:xfrm>
            <a:off x="4713161" y="1360324"/>
            <a:ext cx="3138860" cy="4596061"/>
          </a:xfrm>
          <a:prstGeom prst="wedgeRoundRectCallout">
            <a:avLst>
              <a:gd name="adj1" fmla="val 54599"/>
              <a:gd name="adj2" fmla="val 59829"/>
              <a:gd name="adj3" fmla="val 16667"/>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600" dirty="0">
                <a:solidFill>
                  <a:schemeClr val="tx1"/>
                </a:solidFill>
              </a:rPr>
              <a:t>I feel extremely relaxed and as though my mind is able to freely glide with my creative ideas bringing a new kind of spontaneity and energy to my thought processes … I’m free from the physical act of playing the piano whilst mentally being in the state of a performance. It’s an extremely satisfying state to be in as it’s almost as though I’ve been introduced to thinking of nothing, </a:t>
            </a:r>
            <a:r>
              <a:rPr lang="en-GB" altLang="en-US" dirty="0">
                <a:solidFill>
                  <a:schemeClr val="tx1"/>
                </a:solidFill>
              </a:rPr>
              <a:t>which then takes me to a place where creative possibilities seem boundless</a:t>
            </a:r>
            <a:endParaRPr lang="en-GB" altLang="en-US" dirty="0">
              <a:solidFill>
                <a:schemeClr val="tx1"/>
              </a:solidFill>
              <a:latin typeface="Arial" panose="020B0604020202020204" pitchFamily="34" charset="0"/>
            </a:endParaRPr>
          </a:p>
        </p:txBody>
      </p:sp>
    </p:spTree>
    <p:extLst>
      <p:ext uri="{BB962C8B-B14F-4D97-AF65-F5344CB8AC3E}">
        <p14:creationId xmlns:p14="http://schemas.microsoft.com/office/powerpoint/2010/main" val="2904295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0660A-D7CB-4F0C-8FC5-7591F773F701}"/>
              </a:ext>
            </a:extLst>
          </p:cNvPr>
          <p:cNvSpPr>
            <a:spLocks noGrp="1"/>
          </p:cNvSpPr>
          <p:nvPr>
            <p:ph type="title"/>
          </p:nvPr>
        </p:nvSpPr>
        <p:spPr/>
        <p:txBody>
          <a:bodyPr/>
          <a:lstStyle/>
          <a:p>
            <a:r>
              <a:rPr lang="en-GB" dirty="0"/>
              <a:t>Art making and flow in everyday life</a:t>
            </a:r>
          </a:p>
        </p:txBody>
      </p:sp>
      <p:sp>
        <p:nvSpPr>
          <p:cNvPr id="3" name="Content Placeholder 2">
            <a:extLst>
              <a:ext uri="{FF2B5EF4-FFF2-40B4-BE49-F238E27FC236}">
                <a16:creationId xmlns:a16="http://schemas.microsoft.com/office/drawing/2014/main" id="{FFCE89F5-4473-4E2C-89A1-0736D7E56FC5}"/>
              </a:ext>
            </a:extLst>
          </p:cNvPr>
          <p:cNvSpPr>
            <a:spLocks noGrp="1"/>
          </p:cNvSpPr>
          <p:nvPr>
            <p:ph sz="half" idx="1"/>
          </p:nvPr>
        </p:nvSpPr>
        <p:spPr>
          <a:xfrm>
            <a:off x="1212350" y="2131174"/>
            <a:ext cx="4730091" cy="3748193"/>
          </a:xfrm>
        </p:spPr>
        <p:txBody>
          <a:bodyPr>
            <a:normAutofit fontScale="92500" lnSpcReduction="10000"/>
          </a:bodyPr>
          <a:lstStyle/>
          <a:p>
            <a:pPr eaLnBrk="1" hangingPunct="1">
              <a:spcBef>
                <a:spcPct val="0"/>
              </a:spcBef>
              <a:buFontTx/>
              <a:buNone/>
            </a:pPr>
            <a:r>
              <a:rPr lang="en-GB" altLang="en-US" sz="2400" dirty="0"/>
              <a:t>Experience sampling study with 40 artists:</a:t>
            </a:r>
          </a:p>
          <a:p>
            <a:pPr lvl="1" eaLnBrk="1" hangingPunct="1">
              <a:spcBef>
                <a:spcPct val="0"/>
              </a:spcBef>
              <a:buFont typeface="Arial" panose="020B0604020202020204" pitchFamily="34" charset="0"/>
              <a:buChar char="•"/>
            </a:pPr>
            <a:r>
              <a:rPr lang="en-GB" altLang="en-US" sz="2400" dirty="0"/>
              <a:t> At random times over a week (70) they reported on art making and:</a:t>
            </a:r>
          </a:p>
          <a:p>
            <a:pPr lvl="2" eaLnBrk="1" hangingPunct="1">
              <a:spcBef>
                <a:spcPct val="0"/>
              </a:spcBef>
            </a:pPr>
            <a:r>
              <a:rPr lang="en-GB" altLang="en-US" dirty="0"/>
              <a:t> mood</a:t>
            </a:r>
          </a:p>
          <a:p>
            <a:pPr lvl="2" eaLnBrk="1" hangingPunct="1">
              <a:spcBef>
                <a:spcPct val="0"/>
              </a:spcBef>
            </a:pPr>
            <a:r>
              <a:rPr lang="en-GB" altLang="en-US" dirty="0"/>
              <a:t> self-esteem</a:t>
            </a:r>
          </a:p>
          <a:p>
            <a:pPr lvl="2" eaLnBrk="1" hangingPunct="1">
              <a:spcBef>
                <a:spcPct val="0"/>
              </a:spcBef>
            </a:pPr>
            <a:r>
              <a:rPr lang="en-GB" altLang="en-US" dirty="0"/>
              <a:t> flow state</a:t>
            </a:r>
          </a:p>
          <a:p>
            <a:pPr lvl="2" eaLnBrk="1" hangingPunct="1">
              <a:spcBef>
                <a:spcPct val="0"/>
              </a:spcBef>
            </a:pPr>
            <a:r>
              <a:rPr lang="en-GB" altLang="en-US" dirty="0"/>
              <a:t> altered states</a:t>
            </a:r>
          </a:p>
          <a:p>
            <a:pPr lvl="2" eaLnBrk="1" hangingPunct="1">
              <a:spcBef>
                <a:spcPct val="0"/>
              </a:spcBef>
            </a:pPr>
            <a:r>
              <a:rPr lang="en-GB" altLang="en-US" dirty="0"/>
              <a:t> cognition</a:t>
            </a:r>
          </a:p>
          <a:p>
            <a:pPr lvl="2" eaLnBrk="1" hangingPunct="1">
              <a:spcBef>
                <a:spcPct val="0"/>
              </a:spcBef>
            </a:pPr>
            <a:r>
              <a:rPr lang="en-GB" altLang="en-US" dirty="0"/>
              <a:t> attention</a:t>
            </a:r>
          </a:p>
          <a:p>
            <a:pPr lvl="1" eaLnBrk="1" hangingPunct="1">
              <a:spcBef>
                <a:spcPct val="0"/>
              </a:spcBef>
              <a:buFont typeface="Arial" panose="020B0604020202020204" pitchFamily="34" charset="0"/>
              <a:buChar char="•"/>
            </a:pPr>
            <a:r>
              <a:rPr lang="en-GB" altLang="en-US" sz="2400" dirty="0"/>
              <a:t> Tracked changes in experience in relation to art-making</a:t>
            </a:r>
          </a:p>
          <a:p>
            <a:endParaRPr lang="en-GB" dirty="0"/>
          </a:p>
        </p:txBody>
      </p:sp>
      <p:sp>
        <p:nvSpPr>
          <p:cNvPr id="6" name="Text Box 5">
            <a:extLst>
              <a:ext uri="{FF2B5EF4-FFF2-40B4-BE49-F238E27FC236}">
                <a16:creationId xmlns:a16="http://schemas.microsoft.com/office/drawing/2014/main" id="{E4E881C7-7E8E-4294-AE87-81EC1CA934F0}"/>
              </a:ext>
            </a:extLst>
          </p:cNvPr>
          <p:cNvSpPr txBox="1">
            <a:spLocks noChangeArrowheads="1"/>
          </p:cNvSpPr>
          <p:nvPr/>
        </p:nvSpPr>
        <p:spPr bwMode="auto">
          <a:xfrm>
            <a:off x="7727488" y="6436112"/>
            <a:ext cx="7086600"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algn="ctr">
              <a:lnSpc>
                <a:spcPts val="1800"/>
              </a:lnSpc>
              <a:spcBef>
                <a:spcPct val="0"/>
              </a:spcBef>
              <a:buNone/>
            </a:pPr>
            <a:r>
              <a:rPr lang="en-GB" altLang="en-US" sz="1200" noProof="1">
                <a:solidFill>
                  <a:schemeClr val="bg1"/>
                </a:solidFill>
                <a:latin typeface="Arial" pitchFamily="34" charset="0"/>
              </a:rPr>
              <a:t>Holt (2018)</a:t>
            </a:r>
            <a:endParaRPr lang="en-US" altLang="en-US" sz="1200" dirty="0">
              <a:solidFill>
                <a:schemeClr val="bg1"/>
              </a:solidFill>
              <a:latin typeface="Arial" pitchFamily="34" charset="0"/>
            </a:endParaRPr>
          </a:p>
        </p:txBody>
      </p:sp>
      <p:pic>
        <p:nvPicPr>
          <p:cNvPr id="8" name="Content Placeholder 7" descr="Close-up of a person using a mobile phone">
            <a:extLst>
              <a:ext uri="{FF2B5EF4-FFF2-40B4-BE49-F238E27FC236}">
                <a16:creationId xmlns:a16="http://schemas.microsoft.com/office/drawing/2014/main" id="{B3F4CAD2-D9A5-4640-8AF4-FC4584C8905F}"/>
              </a:ext>
            </a:extLst>
          </p:cNvPr>
          <p:cNvPicPr>
            <a:picLocks noGrp="1" noChangeAspect="1"/>
          </p:cNvPicPr>
          <p:nvPr>
            <p:ph sz="half" idx="2"/>
          </p:nvPr>
        </p:nvPicPr>
        <p:blipFill>
          <a:blip r:embed="rId3"/>
          <a:stretch>
            <a:fillRect/>
          </a:stretch>
        </p:blipFill>
        <p:spPr>
          <a:xfrm>
            <a:off x="6516688" y="2449096"/>
            <a:ext cx="4638675" cy="3091695"/>
          </a:xfrm>
        </p:spPr>
      </p:pic>
    </p:spTree>
    <p:extLst>
      <p:ext uri="{BB962C8B-B14F-4D97-AF65-F5344CB8AC3E}">
        <p14:creationId xmlns:p14="http://schemas.microsoft.com/office/powerpoint/2010/main" val="3401774558"/>
      </p:ext>
    </p:extLst>
  </p:cSld>
  <p:clrMapOvr>
    <a:masterClrMapping/>
  </p:clrMapOvr>
</p:sld>
</file>

<file path=ppt/theme/theme1.xml><?xml version="1.0" encoding="utf-8"?>
<a:theme xmlns:a="http://schemas.openxmlformats.org/drawingml/2006/main" name="RetrospectVTI">
  <a:themeElements>
    <a:clrScheme name="">
      <a:dk1>
        <a:srgbClr val="000000"/>
      </a:dk1>
      <a:lt1>
        <a:srgbClr val="FFFFFF"/>
      </a:lt1>
      <a:dk2>
        <a:srgbClr val="243541"/>
      </a:dk2>
      <a:lt2>
        <a:srgbClr val="E2E5E8"/>
      </a:lt2>
      <a:accent1>
        <a:srgbClr val="E88B33"/>
      </a:accent1>
      <a:accent2>
        <a:srgbClr val="AEA33A"/>
      </a:accent2>
      <a:accent3>
        <a:srgbClr val="8CAB4A"/>
      </a:accent3>
      <a:accent4>
        <a:srgbClr val="57B636"/>
      </a:accent4>
      <a:accent5>
        <a:srgbClr val="2EBA43"/>
      </a:accent5>
      <a:accent6>
        <a:srgbClr val="33B67D"/>
      </a:accent6>
      <a:hlink>
        <a:srgbClr val="5F84A8"/>
      </a:hlink>
      <a:folHlink>
        <a:srgbClr val="7F7F7F"/>
      </a:folHlink>
    </a:clrScheme>
    <a:fontScheme name="Retrospect">
      <a:majorFont>
        <a:latin typeface="Georgia Pro Cond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peak Pro"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0">
    <a:dk1>
      <a:sysClr val="windowText" lastClr="000000"/>
    </a:dk1>
    <a:lt1>
      <a:sysClr val="window" lastClr="FFFFFF"/>
    </a:lt1>
    <a:dk2>
      <a:srgbClr val="545D57"/>
    </a:dk2>
    <a:lt2>
      <a:srgbClr val="EBEBE8"/>
    </a:lt2>
    <a:accent1>
      <a:srgbClr val="579858"/>
    </a:accent1>
    <a:accent2>
      <a:srgbClr val="ED583E"/>
    </a:accent2>
    <a:accent3>
      <a:srgbClr val="D3BA59"/>
    </a:accent3>
    <a:accent4>
      <a:srgbClr val="4C94AC"/>
    </a:accent4>
    <a:accent5>
      <a:srgbClr val="A09E84"/>
    </a:accent5>
    <a:accent6>
      <a:srgbClr val="FC7D4A"/>
    </a:accent6>
    <a:hlink>
      <a:srgbClr val="04A2DA"/>
    </a:hlink>
    <a:folHlink>
      <a:srgbClr val="808080"/>
    </a:folHlink>
  </a:clrScheme>
</a:themeOverride>
</file>

<file path=ppt/theme/themeOverride2.xml><?xml version="1.0" encoding="utf-8"?>
<a:themeOverride xmlns:a="http://schemas.openxmlformats.org/drawingml/2006/main">
  <a:clrScheme name="Custom 40">
    <a:dk1>
      <a:sysClr val="windowText" lastClr="000000"/>
    </a:dk1>
    <a:lt1>
      <a:sysClr val="window" lastClr="FFFFFF"/>
    </a:lt1>
    <a:dk2>
      <a:srgbClr val="545D57"/>
    </a:dk2>
    <a:lt2>
      <a:srgbClr val="EBEBE8"/>
    </a:lt2>
    <a:accent1>
      <a:srgbClr val="579858"/>
    </a:accent1>
    <a:accent2>
      <a:srgbClr val="ED583E"/>
    </a:accent2>
    <a:accent3>
      <a:srgbClr val="D3BA59"/>
    </a:accent3>
    <a:accent4>
      <a:srgbClr val="4C94AC"/>
    </a:accent4>
    <a:accent5>
      <a:srgbClr val="A09E84"/>
    </a:accent5>
    <a:accent6>
      <a:srgbClr val="FC7D4A"/>
    </a:accent6>
    <a:hlink>
      <a:srgbClr val="04A2DA"/>
    </a:hlink>
    <a:folHlink>
      <a:srgbClr val="808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F3CD65D-61A5-43C9-A837-6EC73C7DA8AB}">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16377351-63A1-4C2E-8C9A-66CDD70F16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1F006B4-A9E1-4F39-85C8-FB836F91934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{6DBC92B5-D22E-4740-AE35-94C4EA36EBB5}tf11437505_win32</Template>
  <TotalTime>3174</TotalTime>
  <Words>4588</Words>
  <Application>Microsoft Office PowerPoint</Application>
  <PresentationFormat>Widescreen</PresentationFormat>
  <Paragraphs>221</Paragraphs>
  <Slides>18</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Arial</vt:lpstr>
      <vt:lpstr>Calibri</vt:lpstr>
      <vt:lpstr>Century Gothic</vt:lpstr>
      <vt:lpstr>Georgia Pro Cond Light</vt:lpstr>
      <vt:lpstr>Merriweather</vt:lpstr>
      <vt:lpstr>Microsoft Sans Serif</vt:lpstr>
      <vt:lpstr>Open Sans</vt:lpstr>
      <vt:lpstr>Speak Pro</vt:lpstr>
      <vt:lpstr>Times New Roman</vt:lpstr>
      <vt:lpstr>Verdana</vt:lpstr>
      <vt:lpstr>RetrospectVTI</vt:lpstr>
      <vt:lpstr>Artmaking, flow and wellbeing</vt:lpstr>
      <vt:lpstr>Today I will be talking about:</vt:lpstr>
      <vt:lpstr>A bit about me …</vt:lpstr>
      <vt:lpstr>Have you experienced ‘flow’?</vt:lpstr>
      <vt:lpstr>What is the flow state?</vt:lpstr>
      <vt:lpstr>Components of flow</vt:lpstr>
      <vt:lpstr>Flow and the brain</vt:lpstr>
      <vt:lpstr>Flow and creativity</vt:lpstr>
      <vt:lpstr>Art making and flow in everyday life</vt:lpstr>
      <vt:lpstr>Art making and flow in everyday life</vt:lpstr>
      <vt:lpstr>Arts on referral</vt:lpstr>
      <vt:lpstr>Flow in arts on referral</vt:lpstr>
      <vt:lpstr>Process of change model</vt:lpstr>
      <vt:lpstr>A qualitative study of flow in art-making amongst women living with cancer</vt:lpstr>
      <vt:lpstr>Why might ‘flow’ during art-making improve wellbeing?</vt:lpstr>
      <vt:lpstr>Seligman’s PERMA model of wellbeing</vt:lpstr>
      <vt:lpstr>Conclusions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Artmaking, flow and wellbeing</dc:title>
  <dc:creator>Nicola Holt</dc:creator>
  <cp:lastModifiedBy>Nicola Holt</cp:lastModifiedBy>
  <cp:revision>50</cp:revision>
  <dcterms:created xsi:type="dcterms:W3CDTF">2021-09-06T12:36:26Z</dcterms:created>
  <dcterms:modified xsi:type="dcterms:W3CDTF">2021-09-08T19:57:49Z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